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798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2.png"/><Relationship Id="rId21" Type="http://schemas.openxmlformats.org/officeDocument/2006/relationships/image" Target="../media/image2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5" Type="http://schemas.openxmlformats.org/officeDocument/2006/relationships/image" Target="../media/image26.png"/><Relationship Id="rId2" Type="http://schemas.openxmlformats.org/officeDocument/2006/relationships/image" Target="../media/image1.jpg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24" Type="http://schemas.openxmlformats.org/officeDocument/2006/relationships/image" Target="../media/image25.png"/><Relationship Id="rId5" Type="http://schemas.openxmlformats.org/officeDocument/2006/relationships/image" Target="../media/image4.png"/><Relationship Id="rId15" Type="http://schemas.openxmlformats.org/officeDocument/2006/relationships/image" Target="../media/image15.png"/><Relationship Id="rId23" Type="http://schemas.openxmlformats.org/officeDocument/2006/relationships/image" Target="../media/image24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3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E4B048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4468414" y="1579719"/>
            <a:ext cx="3265804" cy="3481070"/>
          </a:xfrm>
          <a:custGeom>
            <a:avLst/>
            <a:gdLst/>
            <a:ahLst/>
            <a:cxnLst/>
            <a:rect l="l" t="t" r="r" b="b"/>
            <a:pathLst>
              <a:path w="3265804" h="3481070">
                <a:moveTo>
                  <a:pt x="2916924" y="0"/>
                </a:moveTo>
                <a:lnTo>
                  <a:pt x="348398" y="0"/>
                </a:lnTo>
                <a:lnTo>
                  <a:pt x="0" y="348726"/>
                </a:lnTo>
                <a:lnTo>
                  <a:pt x="0" y="3132235"/>
                </a:lnTo>
                <a:lnTo>
                  <a:pt x="348398" y="3480961"/>
                </a:lnTo>
                <a:lnTo>
                  <a:pt x="2916924" y="3480961"/>
                </a:lnTo>
                <a:lnTo>
                  <a:pt x="3265448" y="3132235"/>
                </a:lnTo>
                <a:lnTo>
                  <a:pt x="3265448" y="348726"/>
                </a:lnTo>
                <a:lnTo>
                  <a:pt x="2916924" y="0"/>
                </a:lnTo>
                <a:close/>
              </a:path>
            </a:pathLst>
          </a:custGeom>
          <a:ln w="10711">
            <a:solidFill>
              <a:srgbClr val="E4B0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715763" y="1579812"/>
            <a:ext cx="3268345" cy="3863340"/>
          </a:xfrm>
          <a:custGeom>
            <a:avLst/>
            <a:gdLst/>
            <a:ahLst/>
            <a:cxnLst/>
            <a:rect l="l" t="t" r="r" b="b"/>
            <a:pathLst>
              <a:path w="3268345" h="3863340">
                <a:moveTo>
                  <a:pt x="2919400" y="0"/>
                </a:moveTo>
                <a:lnTo>
                  <a:pt x="348694" y="0"/>
                </a:lnTo>
                <a:lnTo>
                  <a:pt x="0" y="349097"/>
                </a:lnTo>
                <a:lnTo>
                  <a:pt x="0" y="3514202"/>
                </a:lnTo>
                <a:lnTo>
                  <a:pt x="348694" y="3863299"/>
                </a:lnTo>
                <a:lnTo>
                  <a:pt x="2919400" y="3863299"/>
                </a:lnTo>
                <a:lnTo>
                  <a:pt x="3268220" y="3514202"/>
                </a:lnTo>
                <a:lnTo>
                  <a:pt x="3268220" y="349097"/>
                </a:lnTo>
                <a:lnTo>
                  <a:pt x="2919400" y="0"/>
                </a:lnTo>
                <a:close/>
              </a:path>
            </a:pathLst>
          </a:custGeom>
          <a:ln w="10720">
            <a:solidFill>
              <a:srgbClr val="E4B0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65802" y="1185227"/>
            <a:ext cx="2660396" cy="17995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520004" y="610172"/>
            <a:ext cx="1151991" cy="1161286"/>
          </a:xfrm>
          <a:prstGeom prst="rect">
            <a:avLst/>
          </a:prstGeom>
        </p:spPr>
      </p:pic>
      <p:sp>
        <p:nvSpPr>
          <p:cNvPr id="21" name="bg object 21"/>
          <p:cNvSpPr/>
          <p:nvPr/>
        </p:nvSpPr>
        <p:spPr>
          <a:xfrm>
            <a:off x="1298930" y="5682602"/>
            <a:ext cx="2091689" cy="400050"/>
          </a:xfrm>
          <a:custGeom>
            <a:avLst/>
            <a:gdLst/>
            <a:ahLst/>
            <a:cxnLst/>
            <a:rect l="l" t="t" r="r" b="b"/>
            <a:pathLst>
              <a:path w="2091689" h="400050">
                <a:moveTo>
                  <a:pt x="0" y="0"/>
                </a:moveTo>
                <a:lnTo>
                  <a:pt x="2091601" y="0"/>
                </a:lnTo>
                <a:lnTo>
                  <a:pt x="2091601" y="399605"/>
                </a:lnTo>
                <a:lnTo>
                  <a:pt x="0" y="399605"/>
                </a:lnTo>
                <a:lnTo>
                  <a:pt x="0" y="0"/>
                </a:lnTo>
                <a:close/>
              </a:path>
            </a:pathLst>
          </a:custGeom>
          <a:ln w="6350">
            <a:solidFill>
              <a:srgbClr val="E4B0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1358277" y="5619153"/>
            <a:ext cx="1972945" cy="534035"/>
          </a:xfrm>
          <a:custGeom>
            <a:avLst/>
            <a:gdLst/>
            <a:ahLst/>
            <a:cxnLst/>
            <a:rect l="l" t="t" r="r" b="b"/>
            <a:pathLst>
              <a:path w="1972945" h="534035">
                <a:moveTo>
                  <a:pt x="0" y="0"/>
                </a:moveTo>
                <a:lnTo>
                  <a:pt x="1972894" y="0"/>
                </a:lnTo>
                <a:lnTo>
                  <a:pt x="1972894" y="533527"/>
                </a:lnTo>
                <a:lnTo>
                  <a:pt x="0" y="533527"/>
                </a:lnTo>
                <a:lnTo>
                  <a:pt x="0" y="0"/>
                </a:lnTo>
                <a:close/>
              </a:path>
            </a:pathLst>
          </a:custGeom>
          <a:ln w="6985">
            <a:solidFill>
              <a:srgbClr val="E4B0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1358277" y="5682602"/>
            <a:ext cx="1972945" cy="400050"/>
          </a:xfrm>
          <a:custGeom>
            <a:avLst/>
            <a:gdLst/>
            <a:ahLst/>
            <a:cxnLst/>
            <a:rect l="l" t="t" r="r" b="b"/>
            <a:pathLst>
              <a:path w="1972945" h="400050">
                <a:moveTo>
                  <a:pt x="0" y="0"/>
                </a:moveTo>
                <a:lnTo>
                  <a:pt x="1972894" y="0"/>
                </a:lnTo>
                <a:lnTo>
                  <a:pt x="1972894" y="399605"/>
                </a:lnTo>
                <a:lnTo>
                  <a:pt x="0" y="399605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E4B0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8801468" y="5685535"/>
            <a:ext cx="2091689" cy="400050"/>
          </a:xfrm>
          <a:custGeom>
            <a:avLst/>
            <a:gdLst/>
            <a:ahLst/>
            <a:cxnLst/>
            <a:rect l="l" t="t" r="r" b="b"/>
            <a:pathLst>
              <a:path w="2091690" h="400050">
                <a:moveTo>
                  <a:pt x="0" y="0"/>
                </a:moveTo>
                <a:lnTo>
                  <a:pt x="2091601" y="0"/>
                </a:lnTo>
                <a:lnTo>
                  <a:pt x="2091601" y="399605"/>
                </a:lnTo>
                <a:lnTo>
                  <a:pt x="0" y="399605"/>
                </a:lnTo>
                <a:lnTo>
                  <a:pt x="0" y="0"/>
                </a:lnTo>
                <a:close/>
              </a:path>
            </a:pathLst>
          </a:custGeom>
          <a:ln w="6350">
            <a:solidFill>
              <a:srgbClr val="E4B0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8860815" y="5622086"/>
            <a:ext cx="1972945" cy="534035"/>
          </a:xfrm>
          <a:custGeom>
            <a:avLst/>
            <a:gdLst/>
            <a:ahLst/>
            <a:cxnLst/>
            <a:rect l="l" t="t" r="r" b="b"/>
            <a:pathLst>
              <a:path w="1972945" h="534035">
                <a:moveTo>
                  <a:pt x="0" y="0"/>
                </a:moveTo>
                <a:lnTo>
                  <a:pt x="1972894" y="0"/>
                </a:lnTo>
                <a:lnTo>
                  <a:pt x="1972894" y="533527"/>
                </a:lnTo>
                <a:lnTo>
                  <a:pt x="0" y="533527"/>
                </a:lnTo>
                <a:lnTo>
                  <a:pt x="0" y="0"/>
                </a:lnTo>
                <a:close/>
              </a:path>
            </a:pathLst>
          </a:custGeom>
          <a:ln w="6985">
            <a:solidFill>
              <a:srgbClr val="E4B0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8860815" y="5685535"/>
            <a:ext cx="1972945" cy="400050"/>
          </a:xfrm>
          <a:custGeom>
            <a:avLst/>
            <a:gdLst/>
            <a:ahLst/>
            <a:cxnLst/>
            <a:rect l="l" t="t" r="r" b="b"/>
            <a:pathLst>
              <a:path w="1972945" h="400050">
                <a:moveTo>
                  <a:pt x="0" y="0"/>
                </a:moveTo>
                <a:lnTo>
                  <a:pt x="1972894" y="0"/>
                </a:lnTo>
                <a:lnTo>
                  <a:pt x="1972894" y="399605"/>
                </a:lnTo>
                <a:lnTo>
                  <a:pt x="0" y="399605"/>
                </a:lnTo>
                <a:lnTo>
                  <a:pt x="0" y="0"/>
                </a:lnTo>
                <a:close/>
              </a:path>
            </a:pathLst>
          </a:custGeom>
          <a:ln w="19049">
            <a:solidFill>
              <a:srgbClr val="E4B0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5942365" y="6104949"/>
            <a:ext cx="312420" cy="307340"/>
          </a:xfrm>
          <a:custGeom>
            <a:avLst/>
            <a:gdLst/>
            <a:ahLst/>
            <a:cxnLst/>
            <a:rect l="l" t="t" r="r" b="b"/>
            <a:pathLst>
              <a:path w="312420" h="307339">
                <a:moveTo>
                  <a:pt x="312153" y="0"/>
                </a:moveTo>
                <a:lnTo>
                  <a:pt x="312153" y="306937"/>
                </a:lnTo>
                <a:lnTo>
                  <a:pt x="0" y="306937"/>
                </a:lnTo>
                <a:lnTo>
                  <a:pt x="0" y="0"/>
                </a:lnTo>
                <a:lnTo>
                  <a:pt x="312153" y="0"/>
                </a:lnTo>
                <a:close/>
              </a:path>
            </a:pathLst>
          </a:custGeom>
          <a:ln w="5821">
            <a:solidFill>
              <a:srgbClr val="E4B0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g object 28"/>
          <p:cNvSpPr/>
          <p:nvPr/>
        </p:nvSpPr>
        <p:spPr>
          <a:xfrm>
            <a:off x="6422487" y="6256101"/>
            <a:ext cx="217804" cy="0"/>
          </a:xfrm>
          <a:custGeom>
            <a:avLst/>
            <a:gdLst/>
            <a:ahLst/>
            <a:cxnLst/>
            <a:rect l="l" t="t" r="r" b="b"/>
            <a:pathLst>
              <a:path w="217804">
                <a:moveTo>
                  <a:pt x="0" y="0"/>
                </a:moveTo>
                <a:lnTo>
                  <a:pt x="217181" y="0"/>
                </a:lnTo>
              </a:path>
            </a:pathLst>
          </a:custGeom>
          <a:ln w="5771">
            <a:solidFill>
              <a:srgbClr val="E4B0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g object 29"/>
          <p:cNvSpPr/>
          <p:nvPr/>
        </p:nvSpPr>
        <p:spPr>
          <a:xfrm>
            <a:off x="5564245" y="6256101"/>
            <a:ext cx="217804" cy="0"/>
          </a:xfrm>
          <a:custGeom>
            <a:avLst/>
            <a:gdLst/>
            <a:ahLst/>
            <a:cxnLst/>
            <a:rect l="l" t="t" r="r" b="b"/>
            <a:pathLst>
              <a:path w="217804">
                <a:moveTo>
                  <a:pt x="0" y="0"/>
                </a:moveTo>
                <a:lnTo>
                  <a:pt x="217302" y="0"/>
                </a:lnTo>
              </a:path>
            </a:pathLst>
          </a:custGeom>
          <a:ln w="5771">
            <a:solidFill>
              <a:srgbClr val="E4B0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g object 30"/>
          <p:cNvSpPr/>
          <p:nvPr/>
        </p:nvSpPr>
        <p:spPr>
          <a:xfrm>
            <a:off x="5877769" y="6041351"/>
            <a:ext cx="441959" cy="434340"/>
          </a:xfrm>
          <a:custGeom>
            <a:avLst/>
            <a:gdLst/>
            <a:ahLst/>
            <a:cxnLst/>
            <a:rect l="l" t="t" r="r" b="b"/>
            <a:pathLst>
              <a:path w="441960" h="434339">
                <a:moveTo>
                  <a:pt x="220723" y="0"/>
                </a:moveTo>
                <a:lnTo>
                  <a:pt x="441447" y="217035"/>
                </a:lnTo>
                <a:lnTo>
                  <a:pt x="220723" y="434070"/>
                </a:lnTo>
                <a:lnTo>
                  <a:pt x="0" y="217035"/>
                </a:lnTo>
                <a:lnTo>
                  <a:pt x="220723" y="0"/>
                </a:lnTo>
                <a:close/>
              </a:path>
            </a:pathLst>
          </a:custGeom>
          <a:ln w="11641">
            <a:solidFill>
              <a:srgbClr val="E4B0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g object 31"/>
          <p:cNvSpPr/>
          <p:nvPr/>
        </p:nvSpPr>
        <p:spPr>
          <a:xfrm>
            <a:off x="8218299" y="1579812"/>
            <a:ext cx="3268345" cy="3863340"/>
          </a:xfrm>
          <a:custGeom>
            <a:avLst/>
            <a:gdLst/>
            <a:ahLst/>
            <a:cxnLst/>
            <a:rect l="l" t="t" r="r" b="b"/>
            <a:pathLst>
              <a:path w="3268345" h="3863340">
                <a:moveTo>
                  <a:pt x="2919400" y="0"/>
                </a:moveTo>
                <a:lnTo>
                  <a:pt x="348694" y="0"/>
                </a:lnTo>
                <a:lnTo>
                  <a:pt x="0" y="349097"/>
                </a:lnTo>
                <a:lnTo>
                  <a:pt x="0" y="3514202"/>
                </a:lnTo>
                <a:lnTo>
                  <a:pt x="348694" y="3863299"/>
                </a:lnTo>
                <a:lnTo>
                  <a:pt x="2919400" y="3863299"/>
                </a:lnTo>
                <a:lnTo>
                  <a:pt x="3268220" y="3514202"/>
                </a:lnTo>
                <a:lnTo>
                  <a:pt x="3268220" y="349097"/>
                </a:lnTo>
                <a:lnTo>
                  <a:pt x="2919400" y="0"/>
                </a:lnTo>
                <a:close/>
              </a:path>
            </a:pathLst>
          </a:custGeom>
          <a:ln w="10720">
            <a:solidFill>
              <a:srgbClr val="E4B0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g object 32"/>
          <p:cNvSpPr/>
          <p:nvPr/>
        </p:nvSpPr>
        <p:spPr>
          <a:xfrm>
            <a:off x="5050205" y="5313565"/>
            <a:ext cx="2091689" cy="400050"/>
          </a:xfrm>
          <a:custGeom>
            <a:avLst/>
            <a:gdLst/>
            <a:ahLst/>
            <a:cxnLst/>
            <a:rect l="l" t="t" r="r" b="b"/>
            <a:pathLst>
              <a:path w="2091690" h="400050">
                <a:moveTo>
                  <a:pt x="0" y="0"/>
                </a:moveTo>
                <a:lnTo>
                  <a:pt x="2091601" y="0"/>
                </a:lnTo>
                <a:lnTo>
                  <a:pt x="2091601" y="399605"/>
                </a:lnTo>
                <a:lnTo>
                  <a:pt x="0" y="399605"/>
                </a:lnTo>
                <a:lnTo>
                  <a:pt x="0" y="0"/>
                </a:lnTo>
                <a:close/>
              </a:path>
            </a:pathLst>
          </a:custGeom>
          <a:ln w="6350">
            <a:solidFill>
              <a:srgbClr val="E4B0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g object 33"/>
          <p:cNvSpPr/>
          <p:nvPr/>
        </p:nvSpPr>
        <p:spPr>
          <a:xfrm>
            <a:off x="5109552" y="5250116"/>
            <a:ext cx="1972945" cy="534035"/>
          </a:xfrm>
          <a:custGeom>
            <a:avLst/>
            <a:gdLst/>
            <a:ahLst/>
            <a:cxnLst/>
            <a:rect l="l" t="t" r="r" b="b"/>
            <a:pathLst>
              <a:path w="1972945" h="534035">
                <a:moveTo>
                  <a:pt x="0" y="0"/>
                </a:moveTo>
                <a:lnTo>
                  <a:pt x="1972894" y="0"/>
                </a:lnTo>
                <a:lnTo>
                  <a:pt x="1972894" y="533527"/>
                </a:lnTo>
                <a:lnTo>
                  <a:pt x="0" y="533527"/>
                </a:lnTo>
                <a:lnTo>
                  <a:pt x="0" y="0"/>
                </a:lnTo>
                <a:close/>
              </a:path>
            </a:pathLst>
          </a:custGeom>
          <a:ln w="6985">
            <a:solidFill>
              <a:srgbClr val="E4B0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g object 34"/>
          <p:cNvSpPr/>
          <p:nvPr/>
        </p:nvSpPr>
        <p:spPr>
          <a:xfrm>
            <a:off x="5109552" y="5313565"/>
            <a:ext cx="1972945" cy="400050"/>
          </a:xfrm>
          <a:custGeom>
            <a:avLst/>
            <a:gdLst/>
            <a:ahLst/>
            <a:cxnLst/>
            <a:rect l="l" t="t" r="r" b="b"/>
            <a:pathLst>
              <a:path w="1972945" h="400050">
                <a:moveTo>
                  <a:pt x="0" y="0"/>
                </a:moveTo>
                <a:lnTo>
                  <a:pt x="1972894" y="0"/>
                </a:lnTo>
                <a:lnTo>
                  <a:pt x="1972894" y="399605"/>
                </a:lnTo>
                <a:lnTo>
                  <a:pt x="0" y="399605"/>
                </a:lnTo>
                <a:lnTo>
                  <a:pt x="0" y="0"/>
                </a:lnTo>
                <a:close/>
              </a:path>
            </a:pathLst>
          </a:custGeom>
          <a:ln w="19049">
            <a:solidFill>
              <a:srgbClr val="E4B0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5" name="bg object 3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81856" y="701637"/>
            <a:ext cx="1728006" cy="1727999"/>
          </a:xfrm>
          <a:prstGeom prst="rect">
            <a:avLst/>
          </a:prstGeom>
        </p:spPr>
      </p:pic>
      <p:pic>
        <p:nvPicPr>
          <p:cNvPr id="36" name="bg object 3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506162" y="4668000"/>
            <a:ext cx="1164220" cy="1164220"/>
          </a:xfrm>
          <a:prstGeom prst="rect">
            <a:avLst/>
          </a:prstGeom>
        </p:spPr>
      </p:pic>
      <p:pic>
        <p:nvPicPr>
          <p:cNvPr id="37" name="bg object 3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204303" y="4586215"/>
            <a:ext cx="1727994" cy="172799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E4B048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E4B048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878616" y="672867"/>
            <a:ext cx="168967" cy="76251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034779" y="1876228"/>
            <a:ext cx="169347" cy="68918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004321" y="1443191"/>
            <a:ext cx="227062" cy="93612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514426" y="1379566"/>
            <a:ext cx="127833" cy="106877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710188" y="699078"/>
            <a:ext cx="139422" cy="111927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286144" y="820788"/>
            <a:ext cx="162671" cy="130583"/>
          </a:xfrm>
          <a:prstGeom prst="rect">
            <a:avLst/>
          </a:prstGeom>
        </p:spPr>
      </p:pic>
      <p:sp>
        <p:nvSpPr>
          <p:cNvPr id="23" name="bg object 23"/>
          <p:cNvSpPr/>
          <p:nvPr/>
        </p:nvSpPr>
        <p:spPr>
          <a:xfrm>
            <a:off x="5696699" y="901940"/>
            <a:ext cx="3012440" cy="1139825"/>
          </a:xfrm>
          <a:custGeom>
            <a:avLst/>
            <a:gdLst/>
            <a:ahLst/>
            <a:cxnLst/>
            <a:rect l="l" t="t" r="r" b="b"/>
            <a:pathLst>
              <a:path w="3012440" h="1139825">
                <a:moveTo>
                  <a:pt x="338569" y="92595"/>
                </a:moveTo>
                <a:lnTo>
                  <a:pt x="282117" y="7810"/>
                </a:lnTo>
                <a:lnTo>
                  <a:pt x="274434" y="12280"/>
                </a:lnTo>
                <a:lnTo>
                  <a:pt x="252552" y="22199"/>
                </a:lnTo>
                <a:lnTo>
                  <a:pt x="218211" y="32359"/>
                </a:lnTo>
                <a:lnTo>
                  <a:pt x="173139" y="37541"/>
                </a:lnTo>
                <a:lnTo>
                  <a:pt x="133527" y="37668"/>
                </a:lnTo>
                <a:lnTo>
                  <a:pt x="105384" y="33794"/>
                </a:lnTo>
                <a:lnTo>
                  <a:pt x="75272" y="22415"/>
                </a:lnTo>
                <a:lnTo>
                  <a:pt x="29743" y="0"/>
                </a:lnTo>
                <a:lnTo>
                  <a:pt x="0" y="57327"/>
                </a:lnTo>
                <a:lnTo>
                  <a:pt x="11823" y="71412"/>
                </a:lnTo>
                <a:lnTo>
                  <a:pt x="46609" y="101981"/>
                </a:lnTo>
                <a:lnTo>
                  <a:pt x="103378" y="131521"/>
                </a:lnTo>
                <a:lnTo>
                  <a:pt x="181114" y="142494"/>
                </a:lnTo>
                <a:lnTo>
                  <a:pt x="249504" y="138595"/>
                </a:lnTo>
                <a:lnTo>
                  <a:pt x="288696" y="132105"/>
                </a:lnTo>
                <a:lnTo>
                  <a:pt x="313474" y="118325"/>
                </a:lnTo>
                <a:lnTo>
                  <a:pt x="338569" y="92595"/>
                </a:lnTo>
                <a:close/>
              </a:path>
              <a:path w="3012440" h="1139825">
                <a:moveTo>
                  <a:pt x="3012186" y="1054430"/>
                </a:moveTo>
                <a:lnTo>
                  <a:pt x="2982442" y="997102"/>
                </a:lnTo>
                <a:lnTo>
                  <a:pt x="2936913" y="1019517"/>
                </a:lnTo>
                <a:lnTo>
                  <a:pt x="2906801" y="1030897"/>
                </a:lnTo>
                <a:lnTo>
                  <a:pt x="2878658" y="1034770"/>
                </a:lnTo>
                <a:lnTo>
                  <a:pt x="2839034" y="1034656"/>
                </a:lnTo>
                <a:lnTo>
                  <a:pt x="2793974" y="1029474"/>
                </a:lnTo>
                <a:lnTo>
                  <a:pt x="2759633" y="1019314"/>
                </a:lnTo>
                <a:lnTo>
                  <a:pt x="2737751" y="1009383"/>
                </a:lnTo>
                <a:lnTo>
                  <a:pt x="2730068" y="1004912"/>
                </a:lnTo>
                <a:lnTo>
                  <a:pt x="2673616" y="1089710"/>
                </a:lnTo>
                <a:lnTo>
                  <a:pt x="2698712" y="1115441"/>
                </a:lnTo>
                <a:lnTo>
                  <a:pt x="2723489" y="1129207"/>
                </a:lnTo>
                <a:lnTo>
                  <a:pt x="2762681" y="1135710"/>
                </a:lnTo>
                <a:lnTo>
                  <a:pt x="2831071" y="1139596"/>
                </a:lnTo>
                <a:lnTo>
                  <a:pt x="2908808" y="1128636"/>
                </a:lnTo>
                <a:lnTo>
                  <a:pt x="2965577" y="1099096"/>
                </a:lnTo>
                <a:lnTo>
                  <a:pt x="3000362" y="1068514"/>
                </a:lnTo>
                <a:lnTo>
                  <a:pt x="3012186" y="1054430"/>
                </a:lnTo>
                <a:close/>
              </a:path>
            </a:pathLst>
          </a:custGeom>
          <a:solidFill>
            <a:srgbClr val="E4B04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82211" y="805798"/>
            <a:ext cx="159222" cy="80115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15702" y="2095087"/>
            <a:ext cx="245717" cy="205160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319364" y="1554198"/>
            <a:ext cx="159222" cy="80115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738303" y="2863394"/>
            <a:ext cx="224167" cy="247050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941887" y="2648702"/>
            <a:ext cx="206698" cy="165930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5373059" y="1853183"/>
            <a:ext cx="206698" cy="165930"/>
          </a:xfrm>
          <a:prstGeom prst="rect">
            <a:avLst/>
          </a:prstGeom>
        </p:spPr>
      </p:pic>
      <p:sp>
        <p:nvSpPr>
          <p:cNvPr id="30" name="bg object 30"/>
          <p:cNvSpPr/>
          <p:nvPr/>
        </p:nvSpPr>
        <p:spPr>
          <a:xfrm>
            <a:off x="1765894" y="750555"/>
            <a:ext cx="273050" cy="180340"/>
          </a:xfrm>
          <a:custGeom>
            <a:avLst/>
            <a:gdLst/>
            <a:ahLst/>
            <a:cxnLst/>
            <a:rect l="l" t="t" r="r" b="b"/>
            <a:pathLst>
              <a:path w="273050" h="180340">
                <a:moveTo>
                  <a:pt x="43286" y="179855"/>
                </a:moveTo>
                <a:lnTo>
                  <a:pt x="0" y="137143"/>
                </a:lnTo>
                <a:lnTo>
                  <a:pt x="5398" y="121918"/>
                </a:lnTo>
                <a:lnTo>
                  <a:pt x="24775" y="86588"/>
                </a:lnTo>
                <a:lnTo>
                  <a:pt x="62900" y="46676"/>
                </a:lnTo>
                <a:lnTo>
                  <a:pt x="124542" y="17702"/>
                </a:lnTo>
                <a:lnTo>
                  <a:pt x="183097" y="4090"/>
                </a:lnTo>
                <a:lnTo>
                  <a:pt x="218028" y="0"/>
                </a:lnTo>
                <a:lnTo>
                  <a:pt x="243205" y="5831"/>
                </a:lnTo>
                <a:lnTo>
                  <a:pt x="272500" y="21985"/>
                </a:lnTo>
                <a:lnTo>
                  <a:pt x="252122" y="110054"/>
                </a:lnTo>
                <a:lnTo>
                  <a:pt x="244265" y="108072"/>
                </a:lnTo>
                <a:lnTo>
                  <a:pt x="222774" y="104873"/>
                </a:lnTo>
                <a:lnTo>
                  <a:pt x="151374" y="111314"/>
                </a:lnTo>
                <a:lnTo>
                  <a:pt x="95811" y="131505"/>
                </a:lnTo>
                <a:lnTo>
                  <a:pt x="74235" y="148947"/>
                </a:lnTo>
                <a:lnTo>
                  <a:pt x="43286" y="179855"/>
                </a:lnTo>
                <a:close/>
              </a:path>
            </a:pathLst>
          </a:custGeom>
          <a:solidFill>
            <a:srgbClr val="E4B04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1" name="bg object 31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2664525" y="2431492"/>
            <a:ext cx="139350" cy="93313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7925942" y="1336721"/>
            <a:ext cx="166183" cy="77755"/>
          </a:xfrm>
          <a:prstGeom prst="rect">
            <a:avLst/>
          </a:prstGeom>
        </p:spPr>
      </p:pic>
      <p:pic>
        <p:nvPicPr>
          <p:cNvPr id="33" name="bg object 33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2727176" y="1476466"/>
            <a:ext cx="153399" cy="77302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985616" y="1930168"/>
            <a:ext cx="159222" cy="80115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3084603" y="766875"/>
            <a:ext cx="153399" cy="77302"/>
          </a:xfrm>
          <a:prstGeom prst="rect">
            <a:avLst/>
          </a:prstGeom>
        </p:spPr>
      </p:pic>
      <p:pic>
        <p:nvPicPr>
          <p:cNvPr id="36" name="bg object 36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6049956" y="1469540"/>
            <a:ext cx="132265" cy="132615"/>
          </a:xfrm>
          <a:prstGeom prst="rect">
            <a:avLst/>
          </a:prstGeom>
        </p:spPr>
      </p:pic>
      <p:pic>
        <p:nvPicPr>
          <p:cNvPr id="37" name="bg object 37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7426759" y="2546530"/>
            <a:ext cx="226018" cy="181329"/>
          </a:xfrm>
          <a:prstGeom prst="rect">
            <a:avLst/>
          </a:prstGeom>
        </p:spPr>
      </p:pic>
      <p:pic>
        <p:nvPicPr>
          <p:cNvPr id="38" name="bg object 38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037183" y="2644553"/>
            <a:ext cx="125489" cy="104979"/>
          </a:xfrm>
          <a:prstGeom prst="rect">
            <a:avLst/>
          </a:prstGeom>
        </p:spPr>
      </p:pic>
      <p:pic>
        <p:nvPicPr>
          <p:cNvPr id="39" name="bg object 39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7682932" y="594772"/>
            <a:ext cx="159222" cy="80241"/>
          </a:xfrm>
          <a:prstGeom prst="rect">
            <a:avLst/>
          </a:prstGeom>
        </p:spPr>
      </p:pic>
      <p:pic>
        <p:nvPicPr>
          <p:cNvPr id="40" name="bg object 40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9648907" y="1412469"/>
            <a:ext cx="153399" cy="77249"/>
          </a:xfrm>
          <a:prstGeom prst="rect">
            <a:avLst/>
          </a:prstGeom>
        </p:spPr>
      </p:pic>
      <p:pic>
        <p:nvPicPr>
          <p:cNvPr id="41" name="bg object 41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4113218" y="956375"/>
            <a:ext cx="153399" cy="77302"/>
          </a:xfrm>
          <a:prstGeom prst="rect">
            <a:avLst/>
          </a:prstGeom>
        </p:spPr>
      </p:pic>
      <p:sp>
        <p:nvSpPr>
          <p:cNvPr id="42" name="bg object 42"/>
          <p:cNvSpPr/>
          <p:nvPr/>
        </p:nvSpPr>
        <p:spPr>
          <a:xfrm>
            <a:off x="4853892" y="1420534"/>
            <a:ext cx="263525" cy="123825"/>
          </a:xfrm>
          <a:custGeom>
            <a:avLst/>
            <a:gdLst/>
            <a:ahLst/>
            <a:cxnLst/>
            <a:rect l="l" t="t" r="r" b="b"/>
            <a:pathLst>
              <a:path w="263525" h="123825">
                <a:moveTo>
                  <a:pt x="33492" y="123803"/>
                </a:moveTo>
                <a:lnTo>
                  <a:pt x="16170" y="121160"/>
                </a:lnTo>
                <a:lnTo>
                  <a:pt x="0" y="112007"/>
                </a:lnTo>
                <a:lnTo>
                  <a:pt x="53284" y="54303"/>
                </a:lnTo>
                <a:lnTo>
                  <a:pt x="58624" y="55230"/>
                </a:lnTo>
                <a:lnTo>
                  <a:pt x="74168" y="56334"/>
                </a:lnTo>
                <a:lnTo>
                  <a:pt x="133022" y="49011"/>
                </a:lnTo>
                <a:lnTo>
                  <a:pt x="185247" y="33529"/>
                </a:lnTo>
                <a:lnTo>
                  <a:pt x="247060" y="0"/>
                </a:lnTo>
                <a:lnTo>
                  <a:pt x="263007" y="25576"/>
                </a:lnTo>
                <a:lnTo>
                  <a:pt x="222142" y="59279"/>
                </a:lnTo>
                <a:lnTo>
                  <a:pt x="175278" y="86702"/>
                </a:lnTo>
                <a:lnTo>
                  <a:pt x="114543" y="108102"/>
                </a:lnTo>
                <a:lnTo>
                  <a:pt x="62704" y="119573"/>
                </a:lnTo>
                <a:lnTo>
                  <a:pt x="33492" y="123803"/>
                </a:lnTo>
                <a:close/>
              </a:path>
            </a:pathLst>
          </a:custGeom>
          <a:solidFill>
            <a:srgbClr val="E4B0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bg object 43"/>
          <p:cNvSpPr/>
          <p:nvPr/>
        </p:nvSpPr>
        <p:spPr>
          <a:xfrm>
            <a:off x="314803" y="306739"/>
            <a:ext cx="11575415" cy="6256020"/>
          </a:xfrm>
          <a:custGeom>
            <a:avLst/>
            <a:gdLst/>
            <a:ahLst/>
            <a:cxnLst/>
            <a:rect l="l" t="t" r="r" b="b"/>
            <a:pathLst>
              <a:path w="11575415" h="6256020">
                <a:moveTo>
                  <a:pt x="11023737" y="0"/>
                </a:moveTo>
                <a:lnTo>
                  <a:pt x="551503" y="0"/>
                </a:lnTo>
                <a:lnTo>
                  <a:pt x="0" y="550854"/>
                </a:lnTo>
                <a:lnTo>
                  <a:pt x="0" y="5704826"/>
                </a:lnTo>
                <a:lnTo>
                  <a:pt x="551503" y="6255680"/>
                </a:lnTo>
                <a:lnTo>
                  <a:pt x="11023737" y="6255680"/>
                </a:lnTo>
                <a:lnTo>
                  <a:pt x="11575241" y="5704826"/>
                </a:lnTo>
                <a:lnTo>
                  <a:pt x="11575241" y="550854"/>
                </a:lnTo>
                <a:lnTo>
                  <a:pt x="11023737" y="0"/>
                </a:lnTo>
                <a:close/>
              </a:path>
            </a:pathLst>
          </a:custGeom>
          <a:ln w="7992">
            <a:solidFill>
              <a:srgbClr val="E4B0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bg object 44"/>
          <p:cNvSpPr/>
          <p:nvPr/>
        </p:nvSpPr>
        <p:spPr>
          <a:xfrm>
            <a:off x="388200" y="381596"/>
            <a:ext cx="11416030" cy="6095365"/>
          </a:xfrm>
          <a:custGeom>
            <a:avLst/>
            <a:gdLst/>
            <a:ahLst/>
            <a:cxnLst/>
            <a:rect l="l" t="t" r="r" b="b"/>
            <a:pathLst>
              <a:path w="11416030" h="6095365">
                <a:moveTo>
                  <a:pt x="0" y="0"/>
                </a:moveTo>
                <a:lnTo>
                  <a:pt x="11415598" y="0"/>
                </a:lnTo>
                <a:lnTo>
                  <a:pt x="11415598" y="6094806"/>
                </a:lnTo>
                <a:lnTo>
                  <a:pt x="0" y="6094806"/>
                </a:lnTo>
                <a:lnTo>
                  <a:pt x="0" y="0"/>
                </a:lnTo>
                <a:close/>
              </a:path>
            </a:pathLst>
          </a:custGeom>
          <a:ln w="18034">
            <a:solidFill>
              <a:srgbClr val="E4B0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bg object 45"/>
          <p:cNvSpPr/>
          <p:nvPr/>
        </p:nvSpPr>
        <p:spPr>
          <a:xfrm>
            <a:off x="247878" y="242112"/>
            <a:ext cx="11706860" cy="6385560"/>
          </a:xfrm>
          <a:custGeom>
            <a:avLst/>
            <a:gdLst/>
            <a:ahLst/>
            <a:cxnLst/>
            <a:rect l="l" t="t" r="r" b="b"/>
            <a:pathLst>
              <a:path w="11706860" h="6385559">
                <a:moveTo>
                  <a:pt x="51993" y="6359245"/>
                </a:moveTo>
                <a:lnTo>
                  <a:pt x="49949" y="6349136"/>
                </a:lnTo>
                <a:lnTo>
                  <a:pt x="44386" y="6340869"/>
                </a:lnTo>
                <a:lnTo>
                  <a:pt x="36118" y="6335306"/>
                </a:lnTo>
                <a:lnTo>
                  <a:pt x="25996" y="6333261"/>
                </a:lnTo>
                <a:lnTo>
                  <a:pt x="15875" y="6335306"/>
                </a:lnTo>
                <a:lnTo>
                  <a:pt x="7620" y="6340869"/>
                </a:lnTo>
                <a:lnTo>
                  <a:pt x="2044" y="6349136"/>
                </a:lnTo>
                <a:lnTo>
                  <a:pt x="0" y="6359245"/>
                </a:lnTo>
                <a:lnTo>
                  <a:pt x="2044" y="6369355"/>
                </a:lnTo>
                <a:lnTo>
                  <a:pt x="7620" y="6377610"/>
                </a:lnTo>
                <a:lnTo>
                  <a:pt x="15875" y="6383172"/>
                </a:lnTo>
                <a:lnTo>
                  <a:pt x="25996" y="6385217"/>
                </a:lnTo>
                <a:lnTo>
                  <a:pt x="36118" y="6383172"/>
                </a:lnTo>
                <a:lnTo>
                  <a:pt x="44386" y="6377610"/>
                </a:lnTo>
                <a:lnTo>
                  <a:pt x="49949" y="6369355"/>
                </a:lnTo>
                <a:lnTo>
                  <a:pt x="51993" y="6359245"/>
                </a:lnTo>
                <a:close/>
              </a:path>
              <a:path w="11706860" h="6385559">
                <a:moveTo>
                  <a:pt x="52247" y="25984"/>
                </a:moveTo>
                <a:lnTo>
                  <a:pt x="50203" y="15875"/>
                </a:lnTo>
                <a:lnTo>
                  <a:pt x="44640" y="7607"/>
                </a:lnTo>
                <a:lnTo>
                  <a:pt x="36372" y="2044"/>
                </a:lnTo>
                <a:lnTo>
                  <a:pt x="26250" y="0"/>
                </a:lnTo>
                <a:lnTo>
                  <a:pt x="16129" y="2044"/>
                </a:lnTo>
                <a:lnTo>
                  <a:pt x="7874" y="7607"/>
                </a:lnTo>
                <a:lnTo>
                  <a:pt x="2298" y="15875"/>
                </a:lnTo>
                <a:lnTo>
                  <a:pt x="254" y="25984"/>
                </a:lnTo>
                <a:lnTo>
                  <a:pt x="2298" y="36093"/>
                </a:lnTo>
                <a:lnTo>
                  <a:pt x="7874" y="44348"/>
                </a:lnTo>
                <a:lnTo>
                  <a:pt x="16129" y="49911"/>
                </a:lnTo>
                <a:lnTo>
                  <a:pt x="26250" y="51955"/>
                </a:lnTo>
                <a:lnTo>
                  <a:pt x="36372" y="49911"/>
                </a:lnTo>
                <a:lnTo>
                  <a:pt x="44640" y="44348"/>
                </a:lnTo>
                <a:lnTo>
                  <a:pt x="50203" y="36093"/>
                </a:lnTo>
                <a:lnTo>
                  <a:pt x="52247" y="25984"/>
                </a:lnTo>
                <a:close/>
              </a:path>
              <a:path w="11706860" h="6385559">
                <a:moveTo>
                  <a:pt x="11706441" y="6352781"/>
                </a:moveTo>
                <a:lnTo>
                  <a:pt x="11704396" y="6342672"/>
                </a:lnTo>
                <a:lnTo>
                  <a:pt x="11698834" y="6334417"/>
                </a:lnTo>
                <a:lnTo>
                  <a:pt x="11690566" y="6328842"/>
                </a:lnTo>
                <a:lnTo>
                  <a:pt x="11680444" y="6326797"/>
                </a:lnTo>
                <a:lnTo>
                  <a:pt x="11670322" y="6328842"/>
                </a:lnTo>
                <a:lnTo>
                  <a:pt x="11662067" y="6334417"/>
                </a:lnTo>
                <a:lnTo>
                  <a:pt x="11656492" y="6342672"/>
                </a:lnTo>
                <a:lnTo>
                  <a:pt x="11654447" y="6352781"/>
                </a:lnTo>
                <a:lnTo>
                  <a:pt x="11656492" y="6362890"/>
                </a:lnTo>
                <a:lnTo>
                  <a:pt x="11662067" y="6371145"/>
                </a:lnTo>
                <a:lnTo>
                  <a:pt x="11670322" y="6376708"/>
                </a:lnTo>
                <a:lnTo>
                  <a:pt x="11680444" y="6378753"/>
                </a:lnTo>
                <a:lnTo>
                  <a:pt x="11690566" y="6376708"/>
                </a:lnTo>
                <a:lnTo>
                  <a:pt x="11698834" y="6371145"/>
                </a:lnTo>
                <a:lnTo>
                  <a:pt x="11704396" y="6362890"/>
                </a:lnTo>
                <a:lnTo>
                  <a:pt x="11706441" y="6352781"/>
                </a:lnTo>
                <a:close/>
              </a:path>
              <a:path w="11706860" h="6385559">
                <a:moveTo>
                  <a:pt x="11706441" y="29781"/>
                </a:moveTo>
                <a:lnTo>
                  <a:pt x="11704396" y="19672"/>
                </a:lnTo>
                <a:lnTo>
                  <a:pt x="11698834" y="11417"/>
                </a:lnTo>
                <a:lnTo>
                  <a:pt x="11690566" y="5842"/>
                </a:lnTo>
                <a:lnTo>
                  <a:pt x="11680444" y="3810"/>
                </a:lnTo>
                <a:lnTo>
                  <a:pt x="11670322" y="5842"/>
                </a:lnTo>
                <a:lnTo>
                  <a:pt x="11662067" y="11417"/>
                </a:lnTo>
                <a:lnTo>
                  <a:pt x="11656492" y="19672"/>
                </a:lnTo>
                <a:lnTo>
                  <a:pt x="11654447" y="29781"/>
                </a:lnTo>
                <a:lnTo>
                  <a:pt x="11656492" y="39890"/>
                </a:lnTo>
                <a:lnTo>
                  <a:pt x="11662067" y="48145"/>
                </a:lnTo>
                <a:lnTo>
                  <a:pt x="11670322" y="53721"/>
                </a:lnTo>
                <a:lnTo>
                  <a:pt x="11680444" y="55753"/>
                </a:lnTo>
                <a:lnTo>
                  <a:pt x="11690566" y="53721"/>
                </a:lnTo>
                <a:lnTo>
                  <a:pt x="11698834" y="48145"/>
                </a:lnTo>
                <a:lnTo>
                  <a:pt x="11704396" y="39890"/>
                </a:lnTo>
                <a:lnTo>
                  <a:pt x="11706441" y="29781"/>
                </a:lnTo>
                <a:close/>
              </a:path>
            </a:pathLst>
          </a:custGeom>
          <a:solidFill>
            <a:srgbClr val="E4B04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6" name="bg object 46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3544798" y="4346219"/>
            <a:ext cx="8647201" cy="17995"/>
          </a:xfrm>
          <a:prstGeom prst="rect">
            <a:avLst/>
          </a:prstGeom>
        </p:spPr>
      </p:pic>
      <p:sp>
        <p:nvSpPr>
          <p:cNvPr id="47" name="bg object 47"/>
          <p:cNvSpPr/>
          <p:nvPr/>
        </p:nvSpPr>
        <p:spPr>
          <a:xfrm>
            <a:off x="4619999" y="5060590"/>
            <a:ext cx="2952115" cy="0"/>
          </a:xfrm>
          <a:custGeom>
            <a:avLst/>
            <a:gdLst/>
            <a:ahLst/>
            <a:cxnLst/>
            <a:rect l="l" t="t" r="r" b="b"/>
            <a:pathLst>
              <a:path w="2952115">
                <a:moveTo>
                  <a:pt x="0" y="0"/>
                </a:moveTo>
                <a:lnTo>
                  <a:pt x="2952000" y="0"/>
                </a:lnTo>
              </a:path>
            </a:pathLst>
          </a:custGeom>
          <a:ln w="6350">
            <a:solidFill>
              <a:srgbClr val="E4B0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8" name="bg object 48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2530032" y="3325825"/>
            <a:ext cx="2076460" cy="2076462"/>
          </a:xfrm>
          <a:prstGeom prst="rect">
            <a:avLst/>
          </a:prstGeom>
        </p:spPr>
      </p:pic>
      <p:pic>
        <p:nvPicPr>
          <p:cNvPr id="49" name="bg object 49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6218415" y="2635834"/>
            <a:ext cx="719326" cy="74827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E4B048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18" Type="http://schemas.openxmlformats.org/officeDocument/2006/relationships/image" Target="../media/image12.png"/><Relationship Id="rId26" Type="http://schemas.openxmlformats.org/officeDocument/2006/relationships/image" Target="../media/image20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5.png"/><Relationship Id="rId7" Type="http://schemas.openxmlformats.org/officeDocument/2006/relationships/image" Target="../media/image1.jpg"/><Relationship Id="rId12" Type="http://schemas.openxmlformats.org/officeDocument/2006/relationships/image" Target="../media/image6.png"/><Relationship Id="rId17" Type="http://schemas.openxmlformats.org/officeDocument/2006/relationships/image" Target="../media/image11.png"/><Relationship Id="rId25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0.png"/><Relationship Id="rId20" Type="http://schemas.openxmlformats.org/officeDocument/2006/relationships/image" Target="../media/image14.png"/><Relationship Id="rId29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24" Type="http://schemas.openxmlformats.org/officeDocument/2006/relationships/image" Target="../media/image18.png"/><Relationship Id="rId32" Type="http://schemas.openxmlformats.org/officeDocument/2006/relationships/image" Target="../media/image26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9.png"/><Relationship Id="rId23" Type="http://schemas.openxmlformats.org/officeDocument/2006/relationships/image" Target="../media/image17.png"/><Relationship Id="rId28" Type="http://schemas.openxmlformats.org/officeDocument/2006/relationships/image" Target="../media/image22.png"/><Relationship Id="rId10" Type="http://schemas.openxmlformats.org/officeDocument/2006/relationships/image" Target="../media/image4.png"/><Relationship Id="rId19" Type="http://schemas.openxmlformats.org/officeDocument/2006/relationships/image" Target="../media/image13.png"/><Relationship Id="rId31" Type="http://schemas.openxmlformats.org/officeDocument/2006/relationships/image" Target="../media/image25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Relationship Id="rId14" Type="http://schemas.openxmlformats.org/officeDocument/2006/relationships/image" Target="../media/image8.png"/><Relationship Id="rId22" Type="http://schemas.openxmlformats.org/officeDocument/2006/relationships/image" Target="../media/image16.png"/><Relationship Id="rId27" Type="http://schemas.openxmlformats.org/officeDocument/2006/relationships/image" Target="../media/image21.png"/><Relationship Id="rId30" Type="http://schemas.openxmlformats.org/officeDocument/2006/relationships/image" Target="../media/image2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878616" y="672867"/>
            <a:ext cx="168967" cy="76251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034779" y="1876228"/>
            <a:ext cx="169347" cy="68918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1004321" y="1443191"/>
            <a:ext cx="227062" cy="93612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9636686" y="2244256"/>
            <a:ext cx="139422" cy="111927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514426" y="1379566"/>
            <a:ext cx="127833" cy="106877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6710188" y="699078"/>
            <a:ext cx="139422" cy="111927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0286144" y="820788"/>
            <a:ext cx="162671" cy="130583"/>
          </a:xfrm>
          <a:prstGeom prst="rect">
            <a:avLst/>
          </a:prstGeom>
        </p:spPr>
      </p:pic>
      <p:sp>
        <p:nvSpPr>
          <p:cNvPr id="24" name="bg object 24"/>
          <p:cNvSpPr/>
          <p:nvPr/>
        </p:nvSpPr>
        <p:spPr>
          <a:xfrm>
            <a:off x="5696699" y="901940"/>
            <a:ext cx="5535295" cy="1522095"/>
          </a:xfrm>
          <a:custGeom>
            <a:avLst/>
            <a:gdLst/>
            <a:ahLst/>
            <a:cxnLst/>
            <a:rect l="l" t="t" r="r" b="b"/>
            <a:pathLst>
              <a:path w="5535295" h="1522095">
                <a:moveTo>
                  <a:pt x="338569" y="92595"/>
                </a:moveTo>
                <a:lnTo>
                  <a:pt x="282117" y="7810"/>
                </a:lnTo>
                <a:lnTo>
                  <a:pt x="274434" y="12280"/>
                </a:lnTo>
                <a:lnTo>
                  <a:pt x="252552" y="22199"/>
                </a:lnTo>
                <a:lnTo>
                  <a:pt x="218211" y="32359"/>
                </a:lnTo>
                <a:lnTo>
                  <a:pt x="173139" y="37541"/>
                </a:lnTo>
                <a:lnTo>
                  <a:pt x="133527" y="37668"/>
                </a:lnTo>
                <a:lnTo>
                  <a:pt x="105384" y="33794"/>
                </a:lnTo>
                <a:lnTo>
                  <a:pt x="75272" y="22415"/>
                </a:lnTo>
                <a:lnTo>
                  <a:pt x="29743" y="0"/>
                </a:lnTo>
                <a:lnTo>
                  <a:pt x="0" y="57327"/>
                </a:lnTo>
                <a:lnTo>
                  <a:pt x="11823" y="71412"/>
                </a:lnTo>
                <a:lnTo>
                  <a:pt x="46609" y="101981"/>
                </a:lnTo>
                <a:lnTo>
                  <a:pt x="103378" y="131521"/>
                </a:lnTo>
                <a:lnTo>
                  <a:pt x="181114" y="142494"/>
                </a:lnTo>
                <a:lnTo>
                  <a:pt x="249504" y="138595"/>
                </a:lnTo>
                <a:lnTo>
                  <a:pt x="288696" y="132105"/>
                </a:lnTo>
                <a:lnTo>
                  <a:pt x="313474" y="118325"/>
                </a:lnTo>
                <a:lnTo>
                  <a:pt x="338569" y="92595"/>
                </a:lnTo>
                <a:close/>
              </a:path>
              <a:path w="5535295" h="1522095">
                <a:moveTo>
                  <a:pt x="3012186" y="1054430"/>
                </a:moveTo>
                <a:lnTo>
                  <a:pt x="2982442" y="997102"/>
                </a:lnTo>
                <a:lnTo>
                  <a:pt x="2936913" y="1019517"/>
                </a:lnTo>
                <a:lnTo>
                  <a:pt x="2906801" y="1030897"/>
                </a:lnTo>
                <a:lnTo>
                  <a:pt x="2878658" y="1034770"/>
                </a:lnTo>
                <a:lnTo>
                  <a:pt x="2839034" y="1034656"/>
                </a:lnTo>
                <a:lnTo>
                  <a:pt x="2793974" y="1029474"/>
                </a:lnTo>
                <a:lnTo>
                  <a:pt x="2759633" y="1019314"/>
                </a:lnTo>
                <a:lnTo>
                  <a:pt x="2737751" y="1009383"/>
                </a:lnTo>
                <a:lnTo>
                  <a:pt x="2730068" y="1004912"/>
                </a:lnTo>
                <a:lnTo>
                  <a:pt x="2673616" y="1089710"/>
                </a:lnTo>
                <a:lnTo>
                  <a:pt x="2698712" y="1115441"/>
                </a:lnTo>
                <a:lnTo>
                  <a:pt x="2723489" y="1129207"/>
                </a:lnTo>
                <a:lnTo>
                  <a:pt x="2762681" y="1135710"/>
                </a:lnTo>
                <a:lnTo>
                  <a:pt x="2831071" y="1139596"/>
                </a:lnTo>
                <a:lnTo>
                  <a:pt x="2908808" y="1128636"/>
                </a:lnTo>
                <a:lnTo>
                  <a:pt x="2965577" y="1099096"/>
                </a:lnTo>
                <a:lnTo>
                  <a:pt x="3000362" y="1068514"/>
                </a:lnTo>
                <a:lnTo>
                  <a:pt x="3012186" y="1054430"/>
                </a:lnTo>
                <a:close/>
              </a:path>
              <a:path w="5535295" h="1522095">
                <a:moveTo>
                  <a:pt x="5534672" y="1460385"/>
                </a:moveTo>
                <a:lnTo>
                  <a:pt x="5502414" y="1416900"/>
                </a:lnTo>
                <a:lnTo>
                  <a:pt x="5413299" y="1386928"/>
                </a:lnTo>
                <a:lnTo>
                  <a:pt x="5344058" y="1381036"/>
                </a:lnTo>
                <a:lnTo>
                  <a:pt x="5287861" y="1395120"/>
                </a:lnTo>
                <a:lnTo>
                  <a:pt x="5250142" y="1414386"/>
                </a:lnTo>
                <a:lnTo>
                  <a:pt x="5236362" y="1424089"/>
                </a:lnTo>
                <a:lnTo>
                  <a:pt x="5246738" y="1478902"/>
                </a:lnTo>
                <a:lnTo>
                  <a:pt x="5291442" y="1468704"/>
                </a:lnTo>
                <a:lnTo>
                  <a:pt x="5320131" y="1464894"/>
                </a:lnTo>
                <a:lnTo>
                  <a:pt x="5378996" y="1474990"/>
                </a:lnTo>
                <a:lnTo>
                  <a:pt x="5416118" y="1488249"/>
                </a:lnTo>
                <a:lnTo>
                  <a:pt x="5458803" y="1516418"/>
                </a:lnTo>
                <a:lnTo>
                  <a:pt x="5464175" y="1521739"/>
                </a:lnTo>
                <a:lnTo>
                  <a:pt x="5534672" y="1460385"/>
                </a:lnTo>
                <a:close/>
              </a:path>
            </a:pathLst>
          </a:custGeom>
          <a:solidFill>
            <a:srgbClr val="E4B04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5" name="bg object 25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782211" y="805798"/>
            <a:ext cx="159222" cy="80115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815702" y="2095087"/>
            <a:ext cx="245717" cy="205160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319364" y="1554198"/>
            <a:ext cx="159222" cy="80115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738303" y="2863394"/>
            <a:ext cx="224167" cy="247050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8941887" y="2648702"/>
            <a:ext cx="206698" cy="165930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5373059" y="1853183"/>
            <a:ext cx="206698" cy="165930"/>
          </a:xfrm>
          <a:prstGeom prst="rect">
            <a:avLst/>
          </a:prstGeom>
        </p:spPr>
      </p:pic>
      <p:sp>
        <p:nvSpPr>
          <p:cNvPr id="31" name="bg object 31"/>
          <p:cNvSpPr/>
          <p:nvPr/>
        </p:nvSpPr>
        <p:spPr>
          <a:xfrm>
            <a:off x="1765894" y="750555"/>
            <a:ext cx="273050" cy="180340"/>
          </a:xfrm>
          <a:custGeom>
            <a:avLst/>
            <a:gdLst/>
            <a:ahLst/>
            <a:cxnLst/>
            <a:rect l="l" t="t" r="r" b="b"/>
            <a:pathLst>
              <a:path w="273050" h="180340">
                <a:moveTo>
                  <a:pt x="43286" y="179855"/>
                </a:moveTo>
                <a:lnTo>
                  <a:pt x="0" y="137143"/>
                </a:lnTo>
                <a:lnTo>
                  <a:pt x="5398" y="121918"/>
                </a:lnTo>
                <a:lnTo>
                  <a:pt x="24775" y="86588"/>
                </a:lnTo>
                <a:lnTo>
                  <a:pt x="62900" y="46676"/>
                </a:lnTo>
                <a:lnTo>
                  <a:pt x="124542" y="17702"/>
                </a:lnTo>
                <a:lnTo>
                  <a:pt x="183097" y="4090"/>
                </a:lnTo>
                <a:lnTo>
                  <a:pt x="218028" y="0"/>
                </a:lnTo>
                <a:lnTo>
                  <a:pt x="243205" y="5831"/>
                </a:lnTo>
                <a:lnTo>
                  <a:pt x="272500" y="21985"/>
                </a:lnTo>
                <a:lnTo>
                  <a:pt x="252122" y="110054"/>
                </a:lnTo>
                <a:lnTo>
                  <a:pt x="244265" y="108072"/>
                </a:lnTo>
                <a:lnTo>
                  <a:pt x="222774" y="104873"/>
                </a:lnTo>
                <a:lnTo>
                  <a:pt x="151374" y="111314"/>
                </a:lnTo>
                <a:lnTo>
                  <a:pt x="95811" y="131505"/>
                </a:lnTo>
                <a:lnTo>
                  <a:pt x="74235" y="148947"/>
                </a:lnTo>
                <a:lnTo>
                  <a:pt x="43286" y="179855"/>
                </a:lnTo>
                <a:close/>
              </a:path>
            </a:pathLst>
          </a:custGeom>
          <a:solidFill>
            <a:srgbClr val="E4B04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2" name="bg object 32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2664525" y="2431492"/>
            <a:ext cx="139350" cy="93313"/>
          </a:xfrm>
          <a:prstGeom prst="rect">
            <a:avLst/>
          </a:prstGeom>
        </p:spPr>
      </p:pic>
      <p:pic>
        <p:nvPicPr>
          <p:cNvPr id="33" name="bg object 33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7925942" y="1336721"/>
            <a:ext cx="166183" cy="77755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2727176" y="1476466"/>
            <a:ext cx="153399" cy="77302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985616" y="1930168"/>
            <a:ext cx="159222" cy="80115"/>
          </a:xfrm>
          <a:prstGeom prst="rect">
            <a:avLst/>
          </a:prstGeom>
        </p:spPr>
      </p:pic>
      <p:pic>
        <p:nvPicPr>
          <p:cNvPr id="36" name="bg object 36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3084603" y="766875"/>
            <a:ext cx="153399" cy="77302"/>
          </a:xfrm>
          <a:prstGeom prst="rect">
            <a:avLst/>
          </a:prstGeom>
        </p:spPr>
      </p:pic>
      <p:pic>
        <p:nvPicPr>
          <p:cNvPr id="37" name="bg object 37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10454890" y="2731864"/>
            <a:ext cx="132265" cy="132615"/>
          </a:xfrm>
          <a:prstGeom prst="rect">
            <a:avLst/>
          </a:prstGeom>
        </p:spPr>
      </p:pic>
      <p:pic>
        <p:nvPicPr>
          <p:cNvPr id="38" name="bg object 38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6049956" y="1469540"/>
            <a:ext cx="132265" cy="132615"/>
          </a:xfrm>
          <a:prstGeom prst="rect">
            <a:avLst/>
          </a:prstGeom>
        </p:spPr>
      </p:pic>
      <p:pic>
        <p:nvPicPr>
          <p:cNvPr id="39" name="bg object 39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7426759" y="2546530"/>
            <a:ext cx="226018" cy="181329"/>
          </a:xfrm>
          <a:prstGeom prst="rect">
            <a:avLst/>
          </a:prstGeom>
        </p:spPr>
      </p:pic>
      <p:pic>
        <p:nvPicPr>
          <p:cNvPr id="40" name="bg object 40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1037183" y="2644553"/>
            <a:ext cx="125489" cy="104979"/>
          </a:xfrm>
          <a:prstGeom prst="rect">
            <a:avLst/>
          </a:prstGeom>
        </p:spPr>
      </p:pic>
      <p:pic>
        <p:nvPicPr>
          <p:cNvPr id="41" name="bg object 41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7682932" y="594772"/>
            <a:ext cx="159222" cy="80241"/>
          </a:xfrm>
          <a:prstGeom prst="rect">
            <a:avLst/>
          </a:prstGeom>
        </p:spPr>
      </p:pic>
      <p:pic>
        <p:nvPicPr>
          <p:cNvPr id="42" name="bg object 42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11404148" y="2872728"/>
            <a:ext cx="105114" cy="133048"/>
          </a:xfrm>
          <a:prstGeom prst="rect">
            <a:avLst/>
          </a:prstGeom>
        </p:spPr>
      </p:pic>
      <p:pic>
        <p:nvPicPr>
          <p:cNvPr id="43" name="bg object 43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9648907" y="1412469"/>
            <a:ext cx="153399" cy="77249"/>
          </a:xfrm>
          <a:prstGeom prst="rect">
            <a:avLst/>
          </a:prstGeom>
        </p:spPr>
      </p:pic>
      <p:sp>
        <p:nvSpPr>
          <p:cNvPr id="44" name="bg object 44"/>
          <p:cNvSpPr/>
          <p:nvPr/>
        </p:nvSpPr>
        <p:spPr>
          <a:xfrm>
            <a:off x="10389582" y="1876754"/>
            <a:ext cx="263525" cy="123825"/>
          </a:xfrm>
          <a:custGeom>
            <a:avLst/>
            <a:gdLst/>
            <a:ahLst/>
            <a:cxnLst/>
            <a:rect l="l" t="t" r="r" b="b"/>
            <a:pathLst>
              <a:path w="263525" h="123825">
                <a:moveTo>
                  <a:pt x="33492" y="123803"/>
                </a:moveTo>
                <a:lnTo>
                  <a:pt x="16170" y="121160"/>
                </a:lnTo>
                <a:lnTo>
                  <a:pt x="0" y="112007"/>
                </a:lnTo>
                <a:lnTo>
                  <a:pt x="53284" y="54303"/>
                </a:lnTo>
                <a:lnTo>
                  <a:pt x="58624" y="55230"/>
                </a:lnTo>
                <a:lnTo>
                  <a:pt x="74168" y="56334"/>
                </a:lnTo>
                <a:lnTo>
                  <a:pt x="133022" y="49011"/>
                </a:lnTo>
                <a:lnTo>
                  <a:pt x="185247" y="33529"/>
                </a:lnTo>
                <a:lnTo>
                  <a:pt x="247060" y="0"/>
                </a:lnTo>
                <a:lnTo>
                  <a:pt x="263007" y="25576"/>
                </a:lnTo>
                <a:lnTo>
                  <a:pt x="222142" y="59279"/>
                </a:lnTo>
                <a:lnTo>
                  <a:pt x="175278" y="86702"/>
                </a:lnTo>
                <a:lnTo>
                  <a:pt x="114543" y="108102"/>
                </a:lnTo>
                <a:lnTo>
                  <a:pt x="62704" y="119573"/>
                </a:lnTo>
                <a:lnTo>
                  <a:pt x="33492" y="123803"/>
                </a:lnTo>
                <a:close/>
              </a:path>
            </a:pathLst>
          </a:custGeom>
          <a:solidFill>
            <a:srgbClr val="E4B04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5" name="bg object 45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4113218" y="956375"/>
            <a:ext cx="153399" cy="77302"/>
          </a:xfrm>
          <a:prstGeom prst="rect">
            <a:avLst/>
          </a:prstGeom>
        </p:spPr>
      </p:pic>
      <p:sp>
        <p:nvSpPr>
          <p:cNvPr id="46" name="bg object 46"/>
          <p:cNvSpPr/>
          <p:nvPr/>
        </p:nvSpPr>
        <p:spPr>
          <a:xfrm>
            <a:off x="4853892" y="1420534"/>
            <a:ext cx="263525" cy="123825"/>
          </a:xfrm>
          <a:custGeom>
            <a:avLst/>
            <a:gdLst/>
            <a:ahLst/>
            <a:cxnLst/>
            <a:rect l="l" t="t" r="r" b="b"/>
            <a:pathLst>
              <a:path w="263525" h="123825">
                <a:moveTo>
                  <a:pt x="33492" y="123803"/>
                </a:moveTo>
                <a:lnTo>
                  <a:pt x="16170" y="121160"/>
                </a:lnTo>
                <a:lnTo>
                  <a:pt x="0" y="112007"/>
                </a:lnTo>
                <a:lnTo>
                  <a:pt x="53284" y="54303"/>
                </a:lnTo>
                <a:lnTo>
                  <a:pt x="58624" y="55230"/>
                </a:lnTo>
                <a:lnTo>
                  <a:pt x="74168" y="56334"/>
                </a:lnTo>
                <a:lnTo>
                  <a:pt x="133022" y="49011"/>
                </a:lnTo>
                <a:lnTo>
                  <a:pt x="185247" y="33529"/>
                </a:lnTo>
                <a:lnTo>
                  <a:pt x="247060" y="0"/>
                </a:lnTo>
                <a:lnTo>
                  <a:pt x="263007" y="25576"/>
                </a:lnTo>
                <a:lnTo>
                  <a:pt x="222142" y="59279"/>
                </a:lnTo>
                <a:lnTo>
                  <a:pt x="175278" y="86702"/>
                </a:lnTo>
                <a:lnTo>
                  <a:pt x="114543" y="108102"/>
                </a:lnTo>
                <a:lnTo>
                  <a:pt x="62704" y="119573"/>
                </a:lnTo>
                <a:lnTo>
                  <a:pt x="33492" y="123803"/>
                </a:lnTo>
                <a:close/>
              </a:path>
            </a:pathLst>
          </a:custGeom>
          <a:solidFill>
            <a:srgbClr val="E4B0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bg object 47"/>
          <p:cNvSpPr/>
          <p:nvPr/>
        </p:nvSpPr>
        <p:spPr>
          <a:xfrm>
            <a:off x="314803" y="306739"/>
            <a:ext cx="11575415" cy="6256020"/>
          </a:xfrm>
          <a:custGeom>
            <a:avLst/>
            <a:gdLst/>
            <a:ahLst/>
            <a:cxnLst/>
            <a:rect l="l" t="t" r="r" b="b"/>
            <a:pathLst>
              <a:path w="11575415" h="6256020">
                <a:moveTo>
                  <a:pt x="11023737" y="0"/>
                </a:moveTo>
                <a:lnTo>
                  <a:pt x="551503" y="0"/>
                </a:lnTo>
                <a:lnTo>
                  <a:pt x="0" y="550854"/>
                </a:lnTo>
                <a:lnTo>
                  <a:pt x="0" y="5704826"/>
                </a:lnTo>
                <a:lnTo>
                  <a:pt x="551503" y="6255680"/>
                </a:lnTo>
                <a:lnTo>
                  <a:pt x="11023737" y="6255680"/>
                </a:lnTo>
                <a:lnTo>
                  <a:pt x="11575241" y="5704826"/>
                </a:lnTo>
                <a:lnTo>
                  <a:pt x="11575241" y="550854"/>
                </a:lnTo>
                <a:lnTo>
                  <a:pt x="11023737" y="0"/>
                </a:lnTo>
                <a:close/>
              </a:path>
            </a:pathLst>
          </a:custGeom>
          <a:ln w="7992">
            <a:solidFill>
              <a:srgbClr val="E4B0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bg object 48"/>
          <p:cNvSpPr/>
          <p:nvPr/>
        </p:nvSpPr>
        <p:spPr>
          <a:xfrm>
            <a:off x="388200" y="381596"/>
            <a:ext cx="11416030" cy="6095365"/>
          </a:xfrm>
          <a:custGeom>
            <a:avLst/>
            <a:gdLst/>
            <a:ahLst/>
            <a:cxnLst/>
            <a:rect l="l" t="t" r="r" b="b"/>
            <a:pathLst>
              <a:path w="11416030" h="6095365">
                <a:moveTo>
                  <a:pt x="0" y="0"/>
                </a:moveTo>
                <a:lnTo>
                  <a:pt x="11415598" y="0"/>
                </a:lnTo>
                <a:lnTo>
                  <a:pt x="11415598" y="6094806"/>
                </a:lnTo>
                <a:lnTo>
                  <a:pt x="0" y="6094806"/>
                </a:lnTo>
                <a:lnTo>
                  <a:pt x="0" y="0"/>
                </a:lnTo>
                <a:close/>
              </a:path>
            </a:pathLst>
          </a:custGeom>
          <a:ln w="18034">
            <a:solidFill>
              <a:srgbClr val="E4B0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bg object 49"/>
          <p:cNvSpPr/>
          <p:nvPr/>
        </p:nvSpPr>
        <p:spPr>
          <a:xfrm>
            <a:off x="247878" y="242112"/>
            <a:ext cx="11706860" cy="6385560"/>
          </a:xfrm>
          <a:custGeom>
            <a:avLst/>
            <a:gdLst/>
            <a:ahLst/>
            <a:cxnLst/>
            <a:rect l="l" t="t" r="r" b="b"/>
            <a:pathLst>
              <a:path w="11706860" h="6385559">
                <a:moveTo>
                  <a:pt x="51993" y="6359245"/>
                </a:moveTo>
                <a:lnTo>
                  <a:pt x="49949" y="6349136"/>
                </a:lnTo>
                <a:lnTo>
                  <a:pt x="44386" y="6340869"/>
                </a:lnTo>
                <a:lnTo>
                  <a:pt x="36118" y="6335306"/>
                </a:lnTo>
                <a:lnTo>
                  <a:pt x="25996" y="6333261"/>
                </a:lnTo>
                <a:lnTo>
                  <a:pt x="15875" y="6335306"/>
                </a:lnTo>
                <a:lnTo>
                  <a:pt x="7620" y="6340869"/>
                </a:lnTo>
                <a:lnTo>
                  <a:pt x="2044" y="6349136"/>
                </a:lnTo>
                <a:lnTo>
                  <a:pt x="0" y="6359245"/>
                </a:lnTo>
                <a:lnTo>
                  <a:pt x="2044" y="6369355"/>
                </a:lnTo>
                <a:lnTo>
                  <a:pt x="7620" y="6377610"/>
                </a:lnTo>
                <a:lnTo>
                  <a:pt x="15875" y="6383172"/>
                </a:lnTo>
                <a:lnTo>
                  <a:pt x="25996" y="6385217"/>
                </a:lnTo>
                <a:lnTo>
                  <a:pt x="36118" y="6383172"/>
                </a:lnTo>
                <a:lnTo>
                  <a:pt x="44386" y="6377610"/>
                </a:lnTo>
                <a:lnTo>
                  <a:pt x="49949" y="6369355"/>
                </a:lnTo>
                <a:lnTo>
                  <a:pt x="51993" y="6359245"/>
                </a:lnTo>
                <a:close/>
              </a:path>
              <a:path w="11706860" h="6385559">
                <a:moveTo>
                  <a:pt x="52247" y="25984"/>
                </a:moveTo>
                <a:lnTo>
                  <a:pt x="50203" y="15875"/>
                </a:lnTo>
                <a:lnTo>
                  <a:pt x="44640" y="7607"/>
                </a:lnTo>
                <a:lnTo>
                  <a:pt x="36372" y="2044"/>
                </a:lnTo>
                <a:lnTo>
                  <a:pt x="26250" y="0"/>
                </a:lnTo>
                <a:lnTo>
                  <a:pt x="16129" y="2044"/>
                </a:lnTo>
                <a:lnTo>
                  <a:pt x="7874" y="7607"/>
                </a:lnTo>
                <a:lnTo>
                  <a:pt x="2298" y="15875"/>
                </a:lnTo>
                <a:lnTo>
                  <a:pt x="254" y="25984"/>
                </a:lnTo>
                <a:lnTo>
                  <a:pt x="2298" y="36093"/>
                </a:lnTo>
                <a:lnTo>
                  <a:pt x="7874" y="44348"/>
                </a:lnTo>
                <a:lnTo>
                  <a:pt x="16129" y="49911"/>
                </a:lnTo>
                <a:lnTo>
                  <a:pt x="26250" y="51955"/>
                </a:lnTo>
                <a:lnTo>
                  <a:pt x="36372" y="49911"/>
                </a:lnTo>
                <a:lnTo>
                  <a:pt x="44640" y="44348"/>
                </a:lnTo>
                <a:lnTo>
                  <a:pt x="50203" y="36093"/>
                </a:lnTo>
                <a:lnTo>
                  <a:pt x="52247" y="25984"/>
                </a:lnTo>
                <a:close/>
              </a:path>
              <a:path w="11706860" h="6385559">
                <a:moveTo>
                  <a:pt x="11706441" y="6352781"/>
                </a:moveTo>
                <a:lnTo>
                  <a:pt x="11704396" y="6342672"/>
                </a:lnTo>
                <a:lnTo>
                  <a:pt x="11698834" y="6334417"/>
                </a:lnTo>
                <a:lnTo>
                  <a:pt x="11690566" y="6328842"/>
                </a:lnTo>
                <a:lnTo>
                  <a:pt x="11680444" y="6326797"/>
                </a:lnTo>
                <a:lnTo>
                  <a:pt x="11670322" y="6328842"/>
                </a:lnTo>
                <a:lnTo>
                  <a:pt x="11662067" y="6334417"/>
                </a:lnTo>
                <a:lnTo>
                  <a:pt x="11656492" y="6342672"/>
                </a:lnTo>
                <a:lnTo>
                  <a:pt x="11654447" y="6352781"/>
                </a:lnTo>
                <a:lnTo>
                  <a:pt x="11656492" y="6362890"/>
                </a:lnTo>
                <a:lnTo>
                  <a:pt x="11662067" y="6371145"/>
                </a:lnTo>
                <a:lnTo>
                  <a:pt x="11670322" y="6376708"/>
                </a:lnTo>
                <a:lnTo>
                  <a:pt x="11680444" y="6378753"/>
                </a:lnTo>
                <a:lnTo>
                  <a:pt x="11690566" y="6376708"/>
                </a:lnTo>
                <a:lnTo>
                  <a:pt x="11698834" y="6371145"/>
                </a:lnTo>
                <a:lnTo>
                  <a:pt x="11704396" y="6362890"/>
                </a:lnTo>
                <a:lnTo>
                  <a:pt x="11706441" y="6352781"/>
                </a:lnTo>
                <a:close/>
              </a:path>
              <a:path w="11706860" h="6385559">
                <a:moveTo>
                  <a:pt x="11706441" y="29781"/>
                </a:moveTo>
                <a:lnTo>
                  <a:pt x="11704396" y="19672"/>
                </a:lnTo>
                <a:lnTo>
                  <a:pt x="11698834" y="11417"/>
                </a:lnTo>
                <a:lnTo>
                  <a:pt x="11690566" y="5842"/>
                </a:lnTo>
                <a:lnTo>
                  <a:pt x="11680444" y="3810"/>
                </a:lnTo>
                <a:lnTo>
                  <a:pt x="11670322" y="5842"/>
                </a:lnTo>
                <a:lnTo>
                  <a:pt x="11662067" y="11417"/>
                </a:lnTo>
                <a:lnTo>
                  <a:pt x="11656492" y="19672"/>
                </a:lnTo>
                <a:lnTo>
                  <a:pt x="11654447" y="29781"/>
                </a:lnTo>
                <a:lnTo>
                  <a:pt x="11656492" y="39890"/>
                </a:lnTo>
                <a:lnTo>
                  <a:pt x="11662067" y="48145"/>
                </a:lnTo>
                <a:lnTo>
                  <a:pt x="11670322" y="53721"/>
                </a:lnTo>
                <a:lnTo>
                  <a:pt x="11680444" y="55753"/>
                </a:lnTo>
                <a:lnTo>
                  <a:pt x="11690566" y="53721"/>
                </a:lnTo>
                <a:lnTo>
                  <a:pt x="11698834" y="48145"/>
                </a:lnTo>
                <a:lnTo>
                  <a:pt x="11704396" y="39890"/>
                </a:lnTo>
                <a:lnTo>
                  <a:pt x="11706441" y="29781"/>
                </a:lnTo>
                <a:close/>
              </a:path>
            </a:pathLst>
          </a:custGeom>
          <a:solidFill>
            <a:srgbClr val="E4B04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0" name="bg object 50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3544798" y="4346219"/>
            <a:ext cx="8647201" cy="17995"/>
          </a:xfrm>
          <a:prstGeom prst="rect">
            <a:avLst/>
          </a:prstGeom>
        </p:spPr>
      </p:pic>
      <p:pic>
        <p:nvPicPr>
          <p:cNvPr id="51" name="bg object 51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2530032" y="3325825"/>
            <a:ext cx="2076460" cy="2076462"/>
          </a:xfrm>
          <a:prstGeom prst="rect">
            <a:avLst/>
          </a:prstGeom>
        </p:spPr>
      </p:pic>
      <p:pic>
        <p:nvPicPr>
          <p:cNvPr id="52" name="bg object 52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6218415" y="2635834"/>
            <a:ext cx="719326" cy="74827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45107" y="231863"/>
            <a:ext cx="9047863" cy="16001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E4B048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6.png"/><Relationship Id="rId5" Type="http://schemas.openxmlformats.org/officeDocument/2006/relationships/image" Target="../media/image35.jpg"/><Relationship Id="rId4" Type="http://schemas.openxmlformats.org/officeDocument/2006/relationships/image" Target="../media/image3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8.jpg"/><Relationship Id="rId4" Type="http://schemas.openxmlformats.org/officeDocument/2006/relationships/image" Target="../media/image3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2.jpg"/><Relationship Id="rId4" Type="http://schemas.openxmlformats.org/officeDocument/2006/relationships/image" Target="../media/image4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6.jpg"/><Relationship Id="rId4" Type="http://schemas.openxmlformats.org/officeDocument/2006/relationships/image" Target="../media/image4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0.jpg"/><Relationship Id="rId4" Type="http://schemas.openxmlformats.org/officeDocument/2006/relationships/image" Target="../media/image4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4.jpg"/><Relationship Id="rId4" Type="http://schemas.openxmlformats.org/officeDocument/2006/relationships/image" Target="../media/image5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8.jpg"/><Relationship Id="rId4" Type="http://schemas.openxmlformats.org/officeDocument/2006/relationships/image" Target="../media/image5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2.jpg"/><Relationship Id="rId4" Type="http://schemas.openxmlformats.org/officeDocument/2006/relationships/image" Target="../media/image6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809464" y="463477"/>
            <a:ext cx="8573071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0" dirty="0">
                <a:solidFill>
                  <a:srgbClr val="D6D2B3"/>
                </a:solidFill>
                <a:latin typeface="Georgia" panose="02040502050405020303" pitchFamily="18" charset="0"/>
                <a:cs typeface="Century"/>
              </a:rPr>
              <a:t>South</a:t>
            </a:r>
            <a:r>
              <a:rPr spc="-340" dirty="0">
                <a:solidFill>
                  <a:srgbClr val="D6D2B3"/>
                </a:solidFill>
                <a:latin typeface="Georgia" panose="02040502050405020303" pitchFamily="18" charset="0"/>
                <a:cs typeface="Century"/>
              </a:rPr>
              <a:t> </a:t>
            </a:r>
            <a:r>
              <a:rPr dirty="0">
                <a:solidFill>
                  <a:srgbClr val="D6D2B3"/>
                </a:solidFill>
                <a:latin typeface="Georgia" panose="02040502050405020303" pitchFamily="18" charset="0"/>
                <a:cs typeface="Century"/>
              </a:rPr>
              <a:t>Carolina</a:t>
            </a:r>
            <a:r>
              <a:rPr spc="-350" dirty="0">
                <a:solidFill>
                  <a:srgbClr val="D6D2B3"/>
                </a:solidFill>
                <a:latin typeface="Georgia" panose="02040502050405020303" pitchFamily="18" charset="0"/>
                <a:cs typeface="Century"/>
              </a:rPr>
              <a:t> </a:t>
            </a:r>
            <a:r>
              <a:rPr spc="-120" dirty="0">
                <a:solidFill>
                  <a:srgbClr val="D6D2B3"/>
                </a:solidFill>
                <a:latin typeface="Georgia" panose="02040502050405020303" pitchFamily="18" charset="0"/>
                <a:cs typeface="Century"/>
              </a:rPr>
              <a:t>State</a:t>
            </a:r>
            <a:r>
              <a:rPr spc="-345" dirty="0">
                <a:solidFill>
                  <a:srgbClr val="D6D2B3"/>
                </a:solidFill>
                <a:latin typeface="Georgia" panose="02040502050405020303" pitchFamily="18" charset="0"/>
                <a:cs typeface="Century"/>
              </a:rPr>
              <a:t> </a:t>
            </a:r>
            <a:r>
              <a:rPr dirty="0">
                <a:solidFill>
                  <a:srgbClr val="D6D2B3"/>
                </a:solidFill>
                <a:latin typeface="Georgia" panose="02040502050405020303" pitchFamily="18" charset="0"/>
                <a:cs typeface="Century"/>
              </a:rPr>
              <a:t>Grand</a:t>
            </a:r>
            <a:r>
              <a:rPr spc="-325" dirty="0">
                <a:solidFill>
                  <a:srgbClr val="D6D2B3"/>
                </a:solidFill>
                <a:latin typeface="Georgia" panose="02040502050405020303" pitchFamily="18" charset="0"/>
                <a:cs typeface="Century"/>
              </a:rPr>
              <a:t> </a:t>
            </a:r>
            <a:r>
              <a:rPr spc="-20" dirty="0">
                <a:solidFill>
                  <a:srgbClr val="D6D2B3"/>
                </a:solidFill>
                <a:latin typeface="Georgia" panose="02040502050405020303" pitchFamily="18" charset="0"/>
                <a:cs typeface="Century"/>
              </a:rPr>
              <a:t>Jury</a:t>
            </a:r>
            <a:endParaRPr dirty="0">
              <a:latin typeface="Georgia" panose="02040502050405020303" pitchFamily="18" charset="0"/>
              <a:cs typeface="Century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956752" y="1114385"/>
            <a:ext cx="4010013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b="1" spc="-220" dirty="0">
                <a:solidFill>
                  <a:srgbClr val="D6D2B3"/>
                </a:solidFill>
                <a:latin typeface="Georgia" panose="02040502050405020303" pitchFamily="18" charset="0"/>
                <a:cs typeface="Century"/>
              </a:rPr>
              <a:t>Last</a:t>
            </a:r>
            <a:r>
              <a:rPr sz="6000" b="1" spc="-675" dirty="0">
                <a:solidFill>
                  <a:srgbClr val="D6D2B3"/>
                </a:solidFill>
                <a:latin typeface="Georgia" panose="02040502050405020303" pitchFamily="18" charset="0"/>
                <a:cs typeface="Century"/>
              </a:rPr>
              <a:t> </a:t>
            </a:r>
            <a:r>
              <a:rPr sz="6000" b="1" spc="-40" dirty="0">
                <a:solidFill>
                  <a:srgbClr val="D6D2B3"/>
                </a:solidFill>
                <a:latin typeface="Georgia" panose="02040502050405020303" pitchFamily="18" charset="0"/>
                <a:cs typeface="Century"/>
              </a:rPr>
              <a:t>Stand</a:t>
            </a:r>
            <a:endParaRPr sz="6000" b="1" dirty="0">
              <a:latin typeface="Georgia" panose="02040502050405020303" pitchFamily="18" charset="0"/>
              <a:cs typeface="Century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12571" y="1784350"/>
            <a:ext cx="10970895" cy="3594100"/>
            <a:chOff x="612571" y="1784350"/>
            <a:chExt cx="10970895" cy="359410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7021" y="1828800"/>
              <a:ext cx="2085174" cy="223235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634796" y="1806575"/>
              <a:ext cx="2129790" cy="2277110"/>
            </a:xfrm>
            <a:custGeom>
              <a:avLst/>
              <a:gdLst/>
              <a:ahLst/>
              <a:cxnLst/>
              <a:rect l="l" t="t" r="r" b="b"/>
              <a:pathLst>
                <a:path w="2129790" h="2277110">
                  <a:moveTo>
                    <a:pt x="0" y="0"/>
                  </a:moveTo>
                  <a:lnTo>
                    <a:pt x="2129624" y="0"/>
                  </a:lnTo>
                  <a:lnTo>
                    <a:pt x="2129624" y="2276805"/>
                  </a:lnTo>
                  <a:lnTo>
                    <a:pt x="0" y="2276805"/>
                  </a:lnTo>
                  <a:lnTo>
                    <a:pt x="0" y="0"/>
                  </a:lnTo>
                  <a:close/>
                </a:path>
              </a:pathLst>
            </a:custGeom>
            <a:ln w="44450">
              <a:solidFill>
                <a:srgbClr val="E4B0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71393" y="3623919"/>
              <a:ext cx="1343825" cy="175431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24793" y="2237873"/>
              <a:ext cx="2085263" cy="2232361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4902568" y="2215654"/>
              <a:ext cx="2129790" cy="2277110"/>
            </a:xfrm>
            <a:custGeom>
              <a:avLst/>
              <a:gdLst/>
              <a:ahLst/>
              <a:cxnLst/>
              <a:rect l="l" t="t" r="r" b="b"/>
              <a:pathLst>
                <a:path w="2129790" h="2277110">
                  <a:moveTo>
                    <a:pt x="2129713" y="2276805"/>
                  </a:moveTo>
                  <a:lnTo>
                    <a:pt x="0" y="2276805"/>
                  </a:lnTo>
                  <a:lnTo>
                    <a:pt x="0" y="0"/>
                  </a:lnTo>
                  <a:lnTo>
                    <a:pt x="2129713" y="0"/>
                  </a:lnTo>
                  <a:lnTo>
                    <a:pt x="2129713" y="2276805"/>
                  </a:lnTo>
                  <a:close/>
                </a:path>
              </a:pathLst>
            </a:custGeom>
            <a:ln w="44450">
              <a:solidFill>
                <a:srgbClr val="E4B0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84274" y="3623919"/>
              <a:ext cx="1359623" cy="175431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453460" y="1828800"/>
              <a:ext cx="2085174" cy="2232355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9431235" y="1806575"/>
              <a:ext cx="2129790" cy="2277110"/>
            </a:xfrm>
            <a:custGeom>
              <a:avLst/>
              <a:gdLst/>
              <a:ahLst/>
              <a:cxnLst/>
              <a:rect l="l" t="t" r="r" b="b"/>
              <a:pathLst>
                <a:path w="2129790" h="2277110">
                  <a:moveTo>
                    <a:pt x="0" y="0"/>
                  </a:moveTo>
                  <a:lnTo>
                    <a:pt x="2129624" y="0"/>
                  </a:lnTo>
                  <a:lnTo>
                    <a:pt x="2129624" y="2276805"/>
                  </a:lnTo>
                  <a:lnTo>
                    <a:pt x="0" y="2276805"/>
                  </a:lnTo>
                  <a:lnTo>
                    <a:pt x="0" y="0"/>
                  </a:lnTo>
                  <a:close/>
                </a:path>
              </a:pathLst>
            </a:custGeom>
            <a:ln w="44450">
              <a:solidFill>
                <a:srgbClr val="E4B0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spc="290" dirty="0"/>
              <a:t>Operation:</a:t>
            </a:r>
            <a:r>
              <a:rPr sz="5400" spc="10" dirty="0"/>
              <a:t> </a:t>
            </a:r>
            <a:r>
              <a:rPr sz="5400" spc="525" dirty="0"/>
              <a:t>Last</a:t>
            </a:r>
            <a:r>
              <a:rPr sz="5400" spc="40" dirty="0"/>
              <a:t> </a:t>
            </a:r>
            <a:r>
              <a:rPr sz="5400" spc="390" dirty="0"/>
              <a:t>Stand</a:t>
            </a:r>
            <a:endParaRPr sz="5400" dirty="0"/>
          </a:p>
        </p:txBody>
      </p:sp>
      <p:sp>
        <p:nvSpPr>
          <p:cNvPr id="3" name="object 3"/>
          <p:cNvSpPr txBox="1"/>
          <p:nvPr/>
        </p:nvSpPr>
        <p:spPr>
          <a:xfrm>
            <a:off x="5989002" y="6121473"/>
            <a:ext cx="208279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40" dirty="0">
                <a:solidFill>
                  <a:srgbClr val="E4B048"/>
                </a:solidFill>
                <a:latin typeface="Century"/>
                <a:cs typeface="Century"/>
              </a:rPr>
              <a:t>10</a:t>
            </a:r>
            <a:endParaRPr sz="1400">
              <a:latin typeface="Century"/>
              <a:cs typeface="Century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70280" y="1630362"/>
            <a:ext cx="10652125" cy="3753485"/>
            <a:chOff x="770280" y="1630362"/>
            <a:chExt cx="10652125" cy="375348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4730" y="1675015"/>
              <a:ext cx="3060001" cy="366395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792505" y="1652790"/>
              <a:ext cx="3104515" cy="3708400"/>
            </a:xfrm>
            <a:custGeom>
              <a:avLst/>
              <a:gdLst/>
              <a:ahLst/>
              <a:cxnLst/>
              <a:rect l="l" t="t" r="r" b="b"/>
              <a:pathLst>
                <a:path w="3104515" h="3708400">
                  <a:moveTo>
                    <a:pt x="0" y="0"/>
                  </a:moveTo>
                  <a:lnTo>
                    <a:pt x="3104451" y="0"/>
                  </a:lnTo>
                  <a:lnTo>
                    <a:pt x="3104451" y="3708400"/>
                  </a:lnTo>
                  <a:lnTo>
                    <a:pt x="0" y="3708400"/>
                  </a:lnTo>
                  <a:lnTo>
                    <a:pt x="0" y="0"/>
                  </a:lnTo>
                  <a:close/>
                </a:path>
              </a:pathLst>
            </a:custGeom>
            <a:ln w="44450">
              <a:solidFill>
                <a:srgbClr val="E4B0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65999" y="1675017"/>
              <a:ext cx="3059994" cy="3275988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543780" y="1652790"/>
              <a:ext cx="3104515" cy="3321050"/>
            </a:xfrm>
            <a:custGeom>
              <a:avLst/>
              <a:gdLst/>
              <a:ahLst/>
              <a:cxnLst/>
              <a:rect l="l" t="t" r="r" b="b"/>
              <a:pathLst>
                <a:path w="3104515" h="3321050">
                  <a:moveTo>
                    <a:pt x="0" y="0"/>
                  </a:moveTo>
                  <a:lnTo>
                    <a:pt x="3104451" y="0"/>
                  </a:lnTo>
                  <a:lnTo>
                    <a:pt x="3104451" y="3320453"/>
                  </a:lnTo>
                  <a:lnTo>
                    <a:pt x="0" y="3320453"/>
                  </a:lnTo>
                  <a:lnTo>
                    <a:pt x="0" y="0"/>
                  </a:lnTo>
                  <a:close/>
                </a:path>
              </a:pathLst>
            </a:custGeom>
            <a:ln w="44450">
              <a:solidFill>
                <a:srgbClr val="E4B0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16912" y="1674812"/>
              <a:ext cx="3060700" cy="366395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8294687" y="1652587"/>
              <a:ext cx="3105150" cy="3708400"/>
            </a:xfrm>
            <a:custGeom>
              <a:avLst/>
              <a:gdLst/>
              <a:ahLst/>
              <a:cxnLst/>
              <a:rect l="l" t="t" r="r" b="b"/>
              <a:pathLst>
                <a:path w="3105150" h="3708400">
                  <a:moveTo>
                    <a:pt x="3105150" y="3708400"/>
                  </a:moveTo>
                  <a:lnTo>
                    <a:pt x="0" y="3708400"/>
                  </a:lnTo>
                  <a:lnTo>
                    <a:pt x="0" y="0"/>
                  </a:lnTo>
                  <a:lnTo>
                    <a:pt x="3105150" y="0"/>
                  </a:lnTo>
                  <a:lnTo>
                    <a:pt x="3105150" y="3708400"/>
                  </a:lnTo>
                  <a:close/>
                </a:path>
              </a:pathLst>
            </a:custGeom>
            <a:ln w="44450">
              <a:solidFill>
                <a:srgbClr val="E4B0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spc="290" dirty="0"/>
              <a:t>Operation:</a:t>
            </a:r>
            <a:r>
              <a:rPr sz="5400" spc="10" dirty="0"/>
              <a:t> </a:t>
            </a:r>
            <a:r>
              <a:rPr sz="5400" spc="525" dirty="0"/>
              <a:t>Last</a:t>
            </a:r>
            <a:r>
              <a:rPr sz="5400" spc="40" dirty="0"/>
              <a:t> </a:t>
            </a:r>
            <a:r>
              <a:rPr sz="5400" spc="390" dirty="0"/>
              <a:t>Stand</a:t>
            </a:r>
            <a:endParaRPr sz="5400" dirty="0"/>
          </a:p>
        </p:txBody>
      </p:sp>
      <p:grpSp>
        <p:nvGrpSpPr>
          <p:cNvPr id="3" name="object 3"/>
          <p:cNvGrpSpPr/>
          <p:nvPr/>
        </p:nvGrpSpPr>
        <p:grpSpPr>
          <a:xfrm>
            <a:off x="770280" y="1630565"/>
            <a:ext cx="10651490" cy="3752850"/>
            <a:chOff x="770280" y="1630565"/>
            <a:chExt cx="10651490" cy="375285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4730" y="1675015"/>
              <a:ext cx="3060001" cy="366395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92505" y="1652790"/>
              <a:ext cx="3104515" cy="3708400"/>
            </a:xfrm>
            <a:custGeom>
              <a:avLst/>
              <a:gdLst/>
              <a:ahLst/>
              <a:cxnLst/>
              <a:rect l="l" t="t" r="r" b="b"/>
              <a:pathLst>
                <a:path w="3104515" h="3708400">
                  <a:moveTo>
                    <a:pt x="0" y="0"/>
                  </a:moveTo>
                  <a:lnTo>
                    <a:pt x="3104451" y="0"/>
                  </a:lnTo>
                  <a:lnTo>
                    <a:pt x="3104451" y="3708400"/>
                  </a:lnTo>
                  <a:lnTo>
                    <a:pt x="0" y="3708400"/>
                  </a:lnTo>
                  <a:lnTo>
                    <a:pt x="0" y="0"/>
                  </a:lnTo>
                  <a:close/>
                </a:path>
              </a:pathLst>
            </a:custGeom>
            <a:ln w="44450">
              <a:solidFill>
                <a:srgbClr val="E4B0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66005" y="1675015"/>
              <a:ext cx="3060001" cy="3276003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543780" y="1652790"/>
              <a:ext cx="3104515" cy="3321050"/>
            </a:xfrm>
            <a:custGeom>
              <a:avLst/>
              <a:gdLst/>
              <a:ahLst/>
              <a:cxnLst/>
              <a:rect l="l" t="t" r="r" b="b"/>
              <a:pathLst>
                <a:path w="3104515" h="3321050">
                  <a:moveTo>
                    <a:pt x="0" y="0"/>
                  </a:moveTo>
                  <a:lnTo>
                    <a:pt x="3104451" y="0"/>
                  </a:lnTo>
                  <a:lnTo>
                    <a:pt x="3104451" y="3320453"/>
                  </a:lnTo>
                  <a:lnTo>
                    <a:pt x="0" y="3320453"/>
                  </a:lnTo>
                  <a:lnTo>
                    <a:pt x="0" y="0"/>
                  </a:lnTo>
                  <a:close/>
                </a:path>
              </a:pathLst>
            </a:custGeom>
            <a:ln w="44450">
              <a:solidFill>
                <a:srgbClr val="E4B0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17267" y="1675015"/>
              <a:ext cx="3060001" cy="366395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8295042" y="1652790"/>
              <a:ext cx="3104515" cy="3708400"/>
            </a:xfrm>
            <a:custGeom>
              <a:avLst/>
              <a:gdLst/>
              <a:ahLst/>
              <a:cxnLst/>
              <a:rect l="l" t="t" r="r" b="b"/>
              <a:pathLst>
                <a:path w="3104515" h="3708400">
                  <a:moveTo>
                    <a:pt x="0" y="0"/>
                  </a:moveTo>
                  <a:lnTo>
                    <a:pt x="3104451" y="0"/>
                  </a:lnTo>
                  <a:lnTo>
                    <a:pt x="3104451" y="3708400"/>
                  </a:lnTo>
                  <a:lnTo>
                    <a:pt x="0" y="3708400"/>
                  </a:lnTo>
                  <a:lnTo>
                    <a:pt x="0" y="0"/>
                  </a:lnTo>
                  <a:close/>
                </a:path>
              </a:pathLst>
            </a:custGeom>
            <a:ln w="44450">
              <a:solidFill>
                <a:srgbClr val="E4B0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6002718" y="6121473"/>
            <a:ext cx="18732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20" dirty="0">
                <a:solidFill>
                  <a:srgbClr val="E4B048"/>
                </a:solidFill>
                <a:latin typeface="Century"/>
                <a:cs typeface="Century"/>
              </a:rPr>
              <a:t>11</a:t>
            </a:r>
            <a:endParaRPr sz="1400">
              <a:latin typeface="Century"/>
              <a:cs typeface="Century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spc="290" dirty="0"/>
              <a:t>Operation:</a:t>
            </a:r>
            <a:r>
              <a:rPr sz="5400" spc="10" dirty="0"/>
              <a:t> </a:t>
            </a:r>
            <a:r>
              <a:rPr sz="5400" spc="525" dirty="0"/>
              <a:t>Last</a:t>
            </a:r>
            <a:r>
              <a:rPr sz="5400" spc="40" dirty="0"/>
              <a:t> </a:t>
            </a:r>
            <a:r>
              <a:rPr sz="5400" spc="390" dirty="0"/>
              <a:t>Stand</a:t>
            </a:r>
            <a:endParaRPr sz="5400"/>
          </a:p>
        </p:txBody>
      </p:sp>
      <p:sp>
        <p:nvSpPr>
          <p:cNvPr id="3" name="object 3"/>
          <p:cNvSpPr txBox="1"/>
          <p:nvPr/>
        </p:nvSpPr>
        <p:spPr>
          <a:xfrm>
            <a:off x="5993606" y="6121473"/>
            <a:ext cx="205104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0" dirty="0">
                <a:solidFill>
                  <a:srgbClr val="E4B048"/>
                </a:solidFill>
                <a:latin typeface="Century"/>
                <a:cs typeface="Century"/>
              </a:rPr>
              <a:t>12</a:t>
            </a:r>
            <a:endParaRPr sz="1400">
              <a:latin typeface="Century"/>
              <a:cs typeface="Century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70280" y="1630565"/>
            <a:ext cx="10651490" cy="3752850"/>
            <a:chOff x="770280" y="1630565"/>
            <a:chExt cx="10651490" cy="375285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4730" y="1675015"/>
              <a:ext cx="3060001" cy="366395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792505" y="1652790"/>
              <a:ext cx="3104515" cy="3708400"/>
            </a:xfrm>
            <a:custGeom>
              <a:avLst/>
              <a:gdLst/>
              <a:ahLst/>
              <a:cxnLst/>
              <a:rect l="l" t="t" r="r" b="b"/>
              <a:pathLst>
                <a:path w="3104515" h="3708400">
                  <a:moveTo>
                    <a:pt x="0" y="0"/>
                  </a:moveTo>
                  <a:lnTo>
                    <a:pt x="3104451" y="0"/>
                  </a:lnTo>
                  <a:lnTo>
                    <a:pt x="3104451" y="3708400"/>
                  </a:lnTo>
                  <a:lnTo>
                    <a:pt x="0" y="3708400"/>
                  </a:lnTo>
                  <a:lnTo>
                    <a:pt x="0" y="0"/>
                  </a:lnTo>
                  <a:close/>
                </a:path>
              </a:pathLst>
            </a:custGeom>
            <a:ln w="44450">
              <a:solidFill>
                <a:srgbClr val="E4B0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66005" y="1675015"/>
              <a:ext cx="3060001" cy="3276003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543780" y="1652790"/>
              <a:ext cx="3104515" cy="3321050"/>
            </a:xfrm>
            <a:custGeom>
              <a:avLst/>
              <a:gdLst/>
              <a:ahLst/>
              <a:cxnLst/>
              <a:rect l="l" t="t" r="r" b="b"/>
              <a:pathLst>
                <a:path w="3104515" h="3321050">
                  <a:moveTo>
                    <a:pt x="0" y="0"/>
                  </a:moveTo>
                  <a:lnTo>
                    <a:pt x="3104451" y="0"/>
                  </a:lnTo>
                  <a:lnTo>
                    <a:pt x="3104451" y="3320453"/>
                  </a:lnTo>
                  <a:lnTo>
                    <a:pt x="0" y="3320453"/>
                  </a:lnTo>
                  <a:lnTo>
                    <a:pt x="0" y="0"/>
                  </a:lnTo>
                  <a:close/>
                </a:path>
              </a:pathLst>
            </a:custGeom>
            <a:ln w="44450">
              <a:solidFill>
                <a:srgbClr val="E4B0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17267" y="1675015"/>
              <a:ext cx="3060001" cy="366395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8295042" y="1652790"/>
              <a:ext cx="3104515" cy="3708400"/>
            </a:xfrm>
            <a:custGeom>
              <a:avLst/>
              <a:gdLst/>
              <a:ahLst/>
              <a:cxnLst/>
              <a:rect l="l" t="t" r="r" b="b"/>
              <a:pathLst>
                <a:path w="3104515" h="3708400">
                  <a:moveTo>
                    <a:pt x="0" y="0"/>
                  </a:moveTo>
                  <a:lnTo>
                    <a:pt x="3104451" y="0"/>
                  </a:lnTo>
                  <a:lnTo>
                    <a:pt x="3104451" y="3708400"/>
                  </a:lnTo>
                  <a:lnTo>
                    <a:pt x="0" y="3708400"/>
                  </a:lnTo>
                  <a:lnTo>
                    <a:pt x="0" y="0"/>
                  </a:lnTo>
                  <a:close/>
                </a:path>
              </a:pathLst>
            </a:custGeom>
            <a:ln w="44450">
              <a:solidFill>
                <a:srgbClr val="E4B0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spc="290" dirty="0"/>
              <a:t>Operation:</a:t>
            </a:r>
            <a:r>
              <a:rPr sz="5400" spc="10" dirty="0"/>
              <a:t> </a:t>
            </a:r>
            <a:r>
              <a:rPr sz="5400" spc="525" dirty="0"/>
              <a:t>Last</a:t>
            </a:r>
            <a:r>
              <a:rPr sz="5400" spc="40" dirty="0"/>
              <a:t> </a:t>
            </a:r>
            <a:r>
              <a:rPr sz="5400" spc="390" dirty="0"/>
              <a:t>Stand</a:t>
            </a:r>
            <a:endParaRPr sz="5400"/>
          </a:p>
        </p:txBody>
      </p:sp>
      <p:sp>
        <p:nvSpPr>
          <p:cNvPr id="3" name="object 3"/>
          <p:cNvSpPr txBox="1"/>
          <p:nvPr/>
        </p:nvSpPr>
        <p:spPr>
          <a:xfrm>
            <a:off x="5996622" y="6121473"/>
            <a:ext cx="20002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70" dirty="0">
                <a:solidFill>
                  <a:srgbClr val="E4B048"/>
                </a:solidFill>
                <a:latin typeface="Century"/>
                <a:cs typeface="Century"/>
              </a:rPr>
              <a:t>13</a:t>
            </a:r>
            <a:endParaRPr sz="1400">
              <a:latin typeface="Century"/>
              <a:cs typeface="Century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70280" y="1630362"/>
            <a:ext cx="10652125" cy="3753485"/>
            <a:chOff x="770280" y="1630362"/>
            <a:chExt cx="10652125" cy="375348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4730" y="1675015"/>
              <a:ext cx="3060001" cy="366395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792505" y="1652790"/>
              <a:ext cx="3104515" cy="3708400"/>
            </a:xfrm>
            <a:custGeom>
              <a:avLst/>
              <a:gdLst/>
              <a:ahLst/>
              <a:cxnLst/>
              <a:rect l="l" t="t" r="r" b="b"/>
              <a:pathLst>
                <a:path w="3104515" h="3708400">
                  <a:moveTo>
                    <a:pt x="0" y="0"/>
                  </a:moveTo>
                  <a:lnTo>
                    <a:pt x="3104451" y="0"/>
                  </a:lnTo>
                  <a:lnTo>
                    <a:pt x="3104451" y="3708400"/>
                  </a:lnTo>
                  <a:lnTo>
                    <a:pt x="0" y="3708400"/>
                  </a:lnTo>
                  <a:lnTo>
                    <a:pt x="0" y="0"/>
                  </a:lnTo>
                  <a:close/>
                </a:path>
              </a:pathLst>
            </a:custGeom>
            <a:ln w="44450">
              <a:solidFill>
                <a:srgbClr val="E4B0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66005" y="1675015"/>
              <a:ext cx="3060001" cy="3276003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543780" y="1652790"/>
              <a:ext cx="3104515" cy="3321050"/>
            </a:xfrm>
            <a:custGeom>
              <a:avLst/>
              <a:gdLst/>
              <a:ahLst/>
              <a:cxnLst/>
              <a:rect l="l" t="t" r="r" b="b"/>
              <a:pathLst>
                <a:path w="3104515" h="3321050">
                  <a:moveTo>
                    <a:pt x="0" y="0"/>
                  </a:moveTo>
                  <a:lnTo>
                    <a:pt x="3104451" y="0"/>
                  </a:lnTo>
                  <a:lnTo>
                    <a:pt x="3104451" y="3320453"/>
                  </a:lnTo>
                  <a:lnTo>
                    <a:pt x="0" y="3320453"/>
                  </a:lnTo>
                  <a:lnTo>
                    <a:pt x="0" y="0"/>
                  </a:lnTo>
                  <a:close/>
                </a:path>
              </a:pathLst>
            </a:custGeom>
            <a:ln w="44450">
              <a:solidFill>
                <a:srgbClr val="E4B0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16912" y="1674812"/>
              <a:ext cx="3060700" cy="366395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8294687" y="1652587"/>
              <a:ext cx="3105150" cy="3708400"/>
            </a:xfrm>
            <a:custGeom>
              <a:avLst/>
              <a:gdLst/>
              <a:ahLst/>
              <a:cxnLst/>
              <a:rect l="l" t="t" r="r" b="b"/>
              <a:pathLst>
                <a:path w="3105150" h="3708400">
                  <a:moveTo>
                    <a:pt x="3105150" y="3708400"/>
                  </a:moveTo>
                  <a:lnTo>
                    <a:pt x="0" y="3708400"/>
                  </a:lnTo>
                  <a:lnTo>
                    <a:pt x="0" y="0"/>
                  </a:lnTo>
                  <a:lnTo>
                    <a:pt x="3105150" y="0"/>
                  </a:lnTo>
                  <a:lnTo>
                    <a:pt x="3105150" y="3708400"/>
                  </a:lnTo>
                  <a:close/>
                </a:path>
              </a:pathLst>
            </a:custGeom>
            <a:ln w="44450">
              <a:solidFill>
                <a:srgbClr val="E4B0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spc="290" dirty="0"/>
              <a:t>Operation:</a:t>
            </a:r>
            <a:r>
              <a:rPr sz="5400" spc="10" dirty="0"/>
              <a:t> </a:t>
            </a:r>
            <a:r>
              <a:rPr sz="5400" spc="525" dirty="0"/>
              <a:t>Last</a:t>
            </a:r>
            <a:r>
              <a:rPr sz="5400" spc="40" dirty="0"/>
              <a:t> </a:t>
            </a:r>
            <a:r>
              <a:rPr sz="5400" spc="390" dirty="0"/>
              <a:t>Stand</a:t>
            </a:r>
            <a:endParaRPr sz="5400"/>
          </a:p>
        </p:txBody>
      </p:sp>
      <p:sp>
        <p:nvSpPr>
          <p:cNvPr id="3" name="object 3"/>
          <p:cNvSpPr txBox="1"/>
          <p:nvPr/>
        </p:nvSpPr>
        <p:spPr>
          <a:xfrm>
            <a:off x="5995098" y="6121473"/>
            <a:ext cx="19875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75" dirty="0">
                <a:solidFill>
                  <a:srgbClr val="E4B048"/>
                </a:solidFill>
                <a:latin typeface="Century"/>
                <a:cs typeface="Century"/>
              </a:rPr>
              <a:t>14</a:t>
            </a:r>
            <a:endParaRPr sz="1400">
              <a:latin typeface="Century"/>
              <a:cs typeface="Century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69937" y="1630362"/>
            <a:ext cx="10652125" cy="3753485"/>
            <a:chOff x="769937" y="1630362"/>
            <a:chExt cx="10652125" cy="375348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4387" y="1674812"/>
              <a:ext cx="3060700" cy="366395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792162" y="1652587"/>
              <a:ext cx="3105150" cy="3708400"/>
            </a:xfrm>
            <a:custGeom>
              <a:avLst/>
              <a:gdLst/>
              <a:ahLst/>
              <a:cxnLst/>
              <a:rect l="l" t="t" r="r" b="b"/>
              <a:pathLst>
                <a:path w="3105150" h="3708400">
                  <a:moveTo>
                    <a:pt x="3105150" y="3708400"/>
                  </a:moveTo>
                  <a:lnTo>
                    <a:pt x="0" y="3708400"/>
                  </a:lnTo>
                  <a:lnTo>
                    <a:pt x="0" y="0"/>
                  </a:lnTo>
                  <a:lnTo>
                    <a:pt x="3105150" y="0"/>
                  </a:lnTo>
                  <a:lnTo>
                    <a:pt x="3105150" y="3708400"/>
                  </a:lnTo>
                  <a:close/>
                </a:path>
              </a:pathLst>
            </a:custGeom>
            <a:ln w="44450">
              <a:solidFill>
                <a:srgbClr val="E4B0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66005" y="1675015"/>
              <a:ext cx="3060001" cy="3276003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543780" y="1652790"/>
              <a:ext cx="3104515" cy="3321050"/>
            </a:xfrm>
            <a:custGeom>
              <a:avLst/>
              <a:gdLst/>
              <a:ahLst/>
              <a:cxnLst/>
              <a:rect l="l" t="t" r="r" b="b"/>
              <a:pathLst>
                <a:path w="3104515" h="3321050">
                  <a:moveTo>
                    <a:pt x="0" y="0"/>
                  </a:moveTo>
                  <a:lnTo>
                    <a:pt x="3104451" y="0"/>
                  </a:lnTo>
                  <a:lnTo>
                    <a:pt x="3104451" y="3320453"/>
                  </a:lnTo>
                  <a:lnTo>
                    <a:pt x="0" y="3320453"/>
                  </a:lnTo>
                  <a:lnTo>
                    <a:pt x="0" y="0"/>
                  </a:lnTo>
                  <a:close/>
                </a:path>
              </a:pathLst>
            </a:custGeom>
            <a:ln w="44450">
              <a:solidFill>
                <a:srgbClr val="E4B0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17268" y="1675015"/>
              <a:ext cx="3060001" cy="366395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8295043" y="1652790"/>
              <a:ext cx="3104515" cy="3708400"/>
            </a:xfrm>
            <a:custGeom>
              <a:avLst/>
              <a:gdLst/>
              <a:ahLst/>
              <a:cxnLst/>
              <a:rect l="l" t="t" r="r" b="b"/>
              <a:pathLst>
                <a:path w="3104515" h="3708400">
                  <a:moveTo>
                    <a:pt x="0" y="0"/>
                  </a:moveTo>
                  <a:lnTo>
                    <a:pt x="3104451" y="0"/>
                  </a:lnTo>
                  <a:lnTo>
                    <a:pt x="3104451" y="3708400"/>
                  </a:lnTo>
                  <a:lnTo>
                    <a:pt x="0" y="3708400"/>
                  </a:lnTo>
                  <a:lnTo>
                    <a:pt x="0" y="0"/>
                  </a:lnTo>
                  <a:close/>
                </a:path>
              </a:pathLst>
            </a:custGeom>
            <a:ln w="44450">
              <a:solidFill>
                <a:srgbClr val="E4B0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spc="290" dirty="0"/>
              <a:t>Operation:</a:t>
            </a:r>
            <a:r>
              <a:rPr sz="5400" spc="10" dirty="0"/>
              <a:t> </a:t>
            </a:r>
            <a:r>
              <a:rPr sz="5400" spc="525" dirty="0"/>
              <a:t>Last</a:t>
            </a:r>
            <a:r>
              <a:rPr sz="5400" spc="40" dirty="0"/>
              <a:t> </a:t>
            </a:r>
            <a:r>
              <a:rPr sz="5400" spc="390" dirty="0"/>
              <a:t>Stand</a:t>
            </a:r>
            <a:endParaRPr sz="5400"/>
          </a:p>
        </p:txBody>
      </p:sp>
      <p:sp>
        <p:nvSpPr>
          <p:cNvPr id="3" name="object 3"/>
          <p:cNvSpPr txBox="1"/>
          <p:nvPr/>
        </p:nvSpPr>
        <p:spPr>
          <a:xfrm>
            <a:off x="5996622" y="6121473"/>
            <a:ext cx="20066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60" dirty="0">
                <a:solidFill>
                  <a:srgbClr val="E4B048"/>
                </a:solidFill>
                <a:latin typeface="Century"/>
                <a:cs typeface="Century"/>
              </a:rPr>
              <a:t>15</a:t>
            </a:r>
            <a:endParaRPr sz="1400">
              <a:latin typeface="Century"/>
              <a:cs typeface="Century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70280" y="1630362"/>
            <a:ext cx="10652125" cy="3753485"/>
            <a:chOff x="770280" y="1630362"/>
            <a:chExt cx="10652125" cy="375348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4730" y="1675015"/>
              <a:ext cx="3060001" cy="366395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792505" y="1652790"/>
              <a:ext cx="3104515" cy="3708400"/>
            </a:xfrm>
            <a:custGeom>
              <a:avLst/>
              <a:gdLst/>
              <a:ahLst/>
              <a:cxnLst/>
              <a:rect l="l" t="t" r="r" b="b"/>
              <a:pathLst>
                <a:path w="3104515" h="3708400">
                  <a:moveTo>
                    <a:pt x="0" y="0"/>
                  </a:moveTo>
                  <a:lnTo>
                    <a:pt x="3104451" y="0"/>
                  </a:lnTo>
                  <a:lnTo>
                    <a:pt x="3104451" y="3708400"/>
                  </a:lnTo>
                  <a:lnTo>
                    <a:pt x="0" y="3708400"/>
                  </a:lnTo>
                  <a:lnTo>
                    <a:pt x="0" y="0"/>
                  </a:lnTo>
                  <a:close/>
                </a:path>
              </a:pathLst>
            </a:custGeom>
            <a:ln w="44450">
              <a:solidFill>
                <a:srgbClr val="E4B0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65649" y="1674812"/>
              <a:ext cx="3060700" cy="32766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543424" y="1652587"/>
              <a:ext cx="3105150" cy="3321050"/>
            </a:xfrm>
            <a:custGeom>
              <a:avLst/>
              <a:gdLst/>
              <a:ahLst/>
              <a:cxnLst/>
              <a:rect l="l" t="t" r="r" b="b"/>
              <a:pathLst>
                <a:path w="3105150" h="3321050">
                  <a:moveTo>
                    <a:pt x="3105150" y="3321050"/>
                  </a:moveTo>
                  <a:lnTo>
                    <a:pt x="0" y="3321050"/>
                  </a:lnTo>
                  <a:lnTo>
                    <a:pt x="0" y="0"/>
                  </a:lnTo>
                  <a:lnTo>
                    <a:pt x="3105150" y="0"/>
                  </a:lnTo>
                  <a:lnTo>
                    <a:pt x="3105150" y="3321050"/>
                  </a:lnTo>
                  <a:close/>
                </a:path>
              </a:pathLst>
            </a:custGeom>
            <a:ln w="44450">
              <a:solidFill>
                <a:srgbClr val="E4B0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16912" y="1674812"/>
              <a:ext cx="3060700" cy="366395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8294687" y="1652587"/>
              <a:ext cx="3105150" cy="3708400"/>
            </a:xfrm>
            <a:custGeom>
              <a:avLst/>
              <a:gdLst/>
              <a:ahLst/>
              <a:cxnLst/>
              <a:rect l="l" t="t" r="r" b="b"/>
              <a:pathLst>
                <a:path w="3105150" h="3708400">
                  <a:moveTo>
                    <a:pt x="3105150" y="3708400"/>
                  </a:moveTo>
                  <a:lnTo>
                    <a:pt x="0" y="3708400"/>
                  </a:lnTo>
                  <a:lnTo>
                    <a:pt x="0" y="0"/>
                  </a:lnTo>
                  <a:lnTo>
                    <a:pt x="3105150" y="0"/>
                  </a:lnTo>
                  <a:lnTo>
                    <a:pt x="3105150" y="3708400"/>
                  </a:lnTo>
                  <a:close/>
                </a:path>
              </a:pathLst>
            </a:custGeom>
            <a:ln w="44450">
              <a:solidFill>
                <a:srgbClr val="E4B0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98F37DD-6E58-AB68-BE31-7AA0FFFD7B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9" y="0"/>
            <a:ext cx="121820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1116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1513" y="625627"/>
            <a:ext cx="2274796" cy="298210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139804" y="3700330"/>
            <a:ext cx="15405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40" dirty="0">
                <a:solidFill>
                  <a:srgbClr val="E4B048"/>
                </a:solidFill>
                <a:latin typeface="Century"/>
                <a:cs typeface="Century"/>
              </a:rPr>
              <a:t>Rami</a:t>
            </a:r>
            <a:r>
              <a:rPr sz="1800" spc="-15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Abuhani</a:t>
            </a:r>
            <a:endParaRPr sz="1800">
              <a:latin typeface="Century"/>
              <a:cs typeface="Century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5825" y="4523290"/>
            <a:ext cx="212788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E4B048"/>
                </a:solidFill>
                <a:latin typeface="Century"/>
                <a:cs typeface="Century"/>
              </a:rPr>
              <a:t>Trafficking</a:t>
            </a:r>
            <a:r>
              <a:rPr sz="1800" spc="-18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Cocaine </a:t>
            </a:r>
            <a:r>
              <a:rPr sz="1800" spc="60" dirty="0">
                <a:solidFill>
                  <a:srgbClr val="E4B048"/>
                </a:solidFill>
                <a:latin typeface="Century"/>
                <a:cs typeface="Century"/>
              </a:rPr>
              <a:t>400</a:t>
            </a:r>
            <a:r>
              <a:rPr sz="1800" spc="-18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20" dirty="0">
                <a:solidFill>
                  <a:srgbClr val="E4B048"/>
                </a:solidFill>
                <a:latin typeface="Century"/>
                <a:cs typeface="Century"/>
              </a:rPr>
              <a:t>Grams</a:t>
            </a:r>
            <a:r>
              <a:rPr sz="1800" spc="-18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60" dirty="0">
                <a:solidFill>
                  <a:srgbClr val="E4B048"/>
                </a:solidFill>
                <a:latin typeface="Century"/>
                <a:cs typeface="Century"/>
              </a:rPr>
              <a:t>or</a:t>
            </a:r>
            <a:r>
              <a:rPr sz="1800" spc="-18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20" dirty="0">
                <a:solidFill>
                  <a:srgbClr val="E4B048"/>
                </a:solidFill>
                <a:latin typeface="Century"/>
                <a:cs typeface="Century"/>
              </a:rPr>
              <a:t>More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(Conspiracy)</a:t>
            </a:r>
            <a:endParaRPr sz="1800">
              <a:latin typeface="Century"/>
              <a:cs typeface="Century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652347" y="3700330"/>
            <a:ext cx="15932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8140" marR="5080" indent="-346075">
              <a:lnSpc>
                <a:spcPct val="100000"/>
              </a:lnSpc>
              <a:spcBef>
                <a:spcPts val="100"/>
              </a:spcBef>
            </a:pPr>
            <a:r>
              <a:rPr sz="1800" spc="-45" dirty="0">
                <a:solidFill>
                  <a:srgbClr val="E4B048"/>
                </a:solidFill>
                <a:latin typeface="Century"/>
                <a:cs typeface="Century"/>
              </a:rPr>
              <a:t>Juan</a:t>
            </a:r>
            <a:r>
              <a:rPr sz="1800" spc="-17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20" dirty="0">
                <a:solidFill>
                  <a:srgbClr val="E4B048"/>
                </a:solidFill>
                <a:latin typeface="Century"/>
                <a:cs typeface="Century"/>
              </a:rPr>
              <a:t>Balderas-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Cerritos</a:t>
            </a:r>
            <a:endParaRPr sz="1800">
              <a:latin typeface="Century"/>
              <a:cs typeface="Century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511676" y="3700330"/>
            <a:ext cx="19665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4840" marR="5080" indent="-612775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E4B048"/>
                </a:solidFill>
                <a:latin typeface="Century"/>
                <a:cs typeface="Century"/>
              </a:rPr>
              <a:t>Timothy</a:t>
            </a:r>
            <a:r>
              <a:rPr sz="1800" spc="-16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Christian Brown</a:t>
            </a:r>
            <a:endParaRPr sz="1800">
              <a:latin typeface="Century"/>
              <a:cs typeface="Century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383970" y="4523290"/>
            <a:ext cx="51746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059430" algn="l"/>
              </a:tabLst>
            </a:pPr>
            <a:r>
              <a:rPr sz="1800" dirty="0">
                <a:solidFill>
                  <a:srgbClr val="E4B048"/>
                </a:solidFill>
                <a:latin typeface="Century"/>
                <a:cs typeface="Century"/>
              </a:rPr>
              <a:t>Trafficking</a:t>
            </a:r>
            <a:r>
              <a:rPr sz="1800" spc="-18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Cocaine</a:t>
            </a:r>
            <a:r>
              <a:rPr sz="1800" dirty="0">
                <a:solidFill>
                  <a:srgbClr val="E4B048"/>
                </a:solidFill>
                <a:latin typeface="Century"/>
                <a:cs typeface="Century"/>
              </a:rPr>
              <a:t>	Trafficking</a:t>
            </a:r>
            <a:r>
              <a:rPr sz="1800" spc="-18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Cocaine</a:t>
            </a:r>
            <a:endParaRPr sz="1800">
              <a:latin typeface="Century"/>
              <a:cs typeface="Century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422146" y="4797610"/>
            <a:ext cx="51003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8455" marR="5080" indent="-326390">
              <a:lnSpc>
                <a:spcPct val="100000"/>
              </a:lnSpc>
              <a:spcBef>
                <a:spcPts val="100"/>
              </a:spcBef>
              <a:tabLst>
                <a:tab pos="3059430" algn="l"/>
                <a:tab pos="3385820" algn="l"/>
              </a:tabLst>
            </a:pPr>
            <a:r>
              <a:rPr sz="1800" spc="60" dirty="0">
                <a:solidFill>
                  <a:srgbClr val="E4B048"/>
                </a:solidFill>
                <a:latin typeface="Century"/>
                <a:cs typeface="Century"/>
              </a:rPr>
              <a:t>400</a:t>
            </a:r>
            <a:r>
              <a:rPr sz="1800" spc="-18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20" dirty="0">
                <a:solidFill>
                  <a:srgbClr val="E4B048"/>
                </a:solidFill>
                <a:latin typeface="Century"/>
                <a:cs typeface="Century"/>
              </a:rPr>
              <a:t>Grams</a:t>
            </a:r>
            <a:r>
              <a:rPr sz="1800" spc="-30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u="sng" spc="-385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 </a:t>
            </a:r>
            <a:r>
              <a:rPr sz="1800" u="sng" spc="60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or</a:t>
            </a:r>
            <a:r>
              <a:rPr sz="1800" u="sng" spc="-185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 </a:t>
            </a:r>
            <a:r>
              <a:rPr sz="1800" u="sng" spc="-20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More</a:t>
            </a:r>
            <a:r>
              <a:rPr sz="1800" u="sng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	</a:t>
            </a:r>
            <a:r>
              <a:rPr sz="1800" u="sng" spc="60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400</a:t>
            </a:r>
            <a:r>
              <a:rPr sz="1800" u="sng" spc="-180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 </a:t>
            </a:r>
            <a:r>
              <a:rPr sz="1800" u="sng" spc="-20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Gram</a:t>
            </a:r>
            <a:r>
              <a:rPr sz="1800" u="none" spc="-20" dirty="0">
                <a:solidFill>
                  <a:srgbClr val="E4B048"/>
                </a:solidFill>
                <a:latin typeface="Century"/>
                <a:cs typeface="Century"/>
              </a:rPr>
              <a:t>s</a:t>
            </a:r>
            <a:r>
              <a:rPr sz="1800" u="none" spc="-17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u="none" spc="60" dirty="0">
                <a:solidFill>
                  <a:srgbClr val="E4B048"/>
                </a:solidFill>
                <a:latin typeface="Century"/>
                <a:cs typeface="Century"/>
              </a:rPr>
              <a:t>or</a:t>
            </a:r>
            <a:r>
              <a:rPr sz="1800" u="none" spc="-18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u="none" spc="-20" dirty="0">
                <a:solidFill>
                  <a:srgbClr val="E4B048"/>
                </a:solidFill>
                <a:latin typeface="Century"/>
                <a:cs typeface="Century"/>
              </a:rPr>
              <a:t>More </a:t>
            </a:r>
            <a:r>
              <a:rPr sz="1800" u="none" spc="-10" dirty="0">
                <a:solidFill>
                  <a:srgbClr val="E4B048"/>
                </a:solidFill>
                <a:latin typeface="Century"/>
                <a:cs typeface="Century"/>
              </a:rPr>
              <a:t>(Conspiracy)</a:t>
            </a:r>
            <a:r>
              <a:rPr sz="1800" u="none" dirty="0">
                <a:solidFill>
                  <a:srgbClr val="E4B048"/>
                </a:solidFill>
                <a:latin typeface="Century"/>
                <a:cs typeface="Century"/>
              </a:rPr>
              <a:t>		</a:t>
            </a:r>
            <a:r>
              <a:rPr sz="1800" u="none" spc="-10" dirty="0">
                <a:solidFill>
                  <a:srgbClr val="E4B048"/>
                </a:solidFill>
                <a:latin typeface="Century"/>
                <a:cs typeface="Century"/>
              </a:rPr>
              <a:t>(Conspiracy)</a:t>
            </a:r>
            <a:endParaRPr sz="1800">
              <a:latin typeface="Century"/>
              <a:cs typeface="Century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454672" y="3700330"/>
            <a:ext cx="18542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E4B048"/>
                </a:solidFill>
                <a:latin typeface="Century"/>
                <a:cs typeface="Century"/>
              </a:rPr>
              <a:t>Lorenzo</a:t>
            </a:r>
            <a:r>
              <a:rPr sz="1800" spc="2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Johnson</a:t>
            </a:r>
            <a:endParaRPr sz="1800">
              <a:latin typeface="Century"/>
              <a:cs typeface="Century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317512" y="4523290"/>
            <a:ext cx="212788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E4B048"/>
                </a:solidFill>
                <a:latin typeface="Century"/>
                <a:cs typeface="Century"/>
              </a:rPr>
              <a:t>Trafficking</a:t>
            </a:r>
            <a:r>
              <a:rPr sz="1800" spc="-18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Cocaine </a:t>
            </a:r>
            <a:r>
              <a:rPr sz="1800" spc="60" dirty="0">
                <a:solidFill>
                  <a:srgbClr val="E4B048"/>
                </a:solidFill>
                <a:latin typeface="Century"/>
                <a:cs typeface="Century"/>
              </a:rPr>
              <a:t>400</a:t>
            </a:r>
            <a:r>
              <a:rPr sz="1800" spc="-18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20" dirty="0">
                <a:solidFill>
                  <a:srgbClr val="E4B048"/>
                </a:solidFill>
                <a:latin typeface="Century"/>
                <a:cs typeface="Century"/>
              </a:rPr>
              <a:t>Grams</a:t>
            </a:r>
            <a:r>
              <a:rPr sz="1800" spc="-18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60" dirty="0">
                <a:solidFill>
                  <a:srgbClr val="E4B048"/>
                </a:solidFill>
                <a:latin typeface="Century"/>
                <a:cs typeface="Century"/>
              </a:rPr>
              <a:t>or</a:t>
            </a:r>
            <a:r>
              <a:rPr sz="1800" spc="-18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20" dirty="0">
                <a:solidFill>
                  <a:srgbClr val="E4B048"/>
                </a:solidFill>
                <a:latin typeface="Century"/>
                <a:cs typeface="Century"/>
              </a:rPr>
              <a:t>More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(Conspiracy)</a:t>
            </a:r>
            <a:endParaRPr sz="1800">
              <a:latin typeface="Century"/>
              <a:cs typeface="Century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638252" y="618274"/>
            <a:ext cx="7864475" cy="2989580"/>
            <a:chOff x="638252" y="618274"/>
            <a:chExt cx="7864475" cy="2989580"/>
          </a:xfrm>
        </p:grpSpPr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07563" y="618274"/>
              <a:ext cx="2280676" cy="297733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8252" y="630389"/>
              <a:ext cx="2307486" cy="297734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27483" y="625627"/>
              <a:ext cx="2274791" cy="296036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24986" y="586905"/>
              <a:ext cx="2266276" cy="3020830"/>
            </a:xfrm>
            <a:prstGeom prst="rect">
              <a:avLst/>
            </a:prstGeom>
          </p:spPr>
        </p:pic>
        <p:pic>
          <p:nvPicPr>
            <p:cNvPr id="4" name="object 4" descr="A person smiling for the camera  AI-generated content may be incorrect.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29751" y="586905"/>
              <a:ext cx="2284484" cy="3020829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9331496" y="3700330"/>
            <a:ext cx="18770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40" dirty="0">
                <a:solidFill>
                  <a:srgbClr val="E4B048"/>
                </a:solidFill>
                <a:latin typeface="Century"/>
                <a:cs typeface="Century"/>
              </a:rPr>
              <a:t>Manuel</a:t>
            </a:r>
            <a:r>
              <a:rPr sz="1800" spc="-12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Gutierrez</a:t>
            </a:r>
            <a:endParaRPr sz="1800">
              <a:latin typeface="Century"/>
              <a:cs typeface="Century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119584" y="4523290"/>
            <a:ext cx="2301240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35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E4B048"/>
                </a:solidFill>
                <a:latin typeface="Century"/>
                <a:cs typeface="Century"/>
              </a:rPr>
              <a:t>Trafficking</a:t>
            </a:r>
            <a:r>
              <a:rPr sz="1800" spc="-18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Cocaine </a:t>
            </a:r>
            <a:r>
              <a:rPr sz="1800" spc="60" dirty="0">
                <a:solidFill>
                  <a:srgbClr val="E4B048"/>
                </a:solidFill>
                <a:latin typeface="Century"/>
                <a:cs typeface="Century"/>
              </a:rPr>
              <a:t>400</a:t>
            </a:r>
            <a:r>
              <a:rPr sz="1800" spc="-18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20" dirty="0">
                <a:solidFill>
                  <a:srgbClr val="E4B048"/>
                </a:solidFill>
                <a:latin typeface="Century"/>
                <a:cs typeface="Century"/>
              </a:rPr>
              <a:t>Grams</a:t>
            </a:r>
            <a:r>
              <a:rPr sz="1800" spc="-18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60" dirty="0">
                <a:solidFill>
                  <a:srgbClr val="E4B048"/>
                </a:solidFill>
                <a:latin typeface="Century"/>
                <a:cs typeface="Century"/>
              </a:rPr>
              <a:t>or</a:t>
            </a:r>
            <a:r>
              <a:rPr sz="1800" spc="-18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20" dirty="0">
                <a:solidFill>
                  <a:srgbClr val="E4B048"/>
                </a:solidFill>
                <a:latin typeface="Century"/>
                <a:cs typeface="Century"/>
              </a:rPr>
              <a:t>More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(Conspiracy); </a:t>
            </a:r>
            <a:r>
              <a:rPr sz="1800" dirty="0">
                <a:solidFill>
                  <a:srgbClr val="E4B048"/>
                </a:solidFill>
                <a:latin typeface="Century"/>
                <a:cs typeface="Century"/>
              </a:rPr>
              <a:t>Possession</a:t>
            </a:r>
            <a:r>
              <a:rPr sz="1800" spc="-16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75" dirty="0">
                <a:solidFill>
                  <a:srgbClr val="E4B048"/>
                </a:solidFill>
                <a:latin typeface="Century"/>
                <a:cs typeface="Century"/>
              </a:rPr>
              <a:t>of</a:t>
            </a:r>
            <a:r>
              <a:rPr sz="1800" spc="-15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30" dirty="0">
                <a:solidFill>
                  <a:srgbClr val="E4B048"/>
                </a:solidFill>
                <a:latin typeface="Century"/>
                <a:cs typeface="Century"/>
              </a:rPr>
              <a:t>a</a:t>
            </a:r>
            <a:r>
              <a:rPr sz="1800" spc="-13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Stolen Handgun</a:t>
            </a:r>
            <a:endParaRPr sz="1800">
              <a:latin typeface="Century"/>
              <a:cs typeface="Century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838009" y="3700330"/>
            <a:ext cx="17214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E4B048"/>
                </a:solidFill>
                <a:latin typeface="Century"/>
                <a:cs typeface="Century"/>
              </a:rPr>
              <a:t>Reynaldo</a:t>
            </a:r>
            <a:r>
              <a:rPr sz="1800" spc="-114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Lopez</a:t>
            </a:r>
            <a:endParaRPr sz="1800">
              <a:latin typeface="Century"/>
              <a:cs typeface="Century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626472" y="3700330"/>
            <a:ext cx="13970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3365" marR="5080" indent="-2413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E4B048"/>
                </a:solidFill>
                <a:latin typeface="Century"/>
                <a:cs typeface="Century"/>
              </a:rPr>
              <a:t>Rickey</a:t>
            </a:r>
            <a:r>
              <a:rPr sz="1800" spc="-13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20" dirty="0">
                <a:solidFill>
                  <a:srgbClr val="E4B048"/>
                </a:solidFill>
                <a:latin typeface="Century"/>
                <a:cs typeface="Century"/>
              </a:rPr>
              <a:t>Omar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Swinton</a:t>
            </a:r>
            <a:endParaRPr sz="1800">
              <a:latin typeface="Century"/>
              <a:cs typeface="Century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633870" y="4523290"/>
            <a:ext cx="47548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639060" algn="l"/>
              </a:tabLst>
            </a:pPr>
            <a:r>
              <a:rPr sz="1800" dirty="0">
                <a:solidFill>
                  <a:srgbClr val="E4B048"/>
                </a:solidFill>
                <a:latin typeface="Century"/>
                <a:cs typeface="Century"/>
              </a:rPr>
              <a:t>Trafficking</a:t>
            </a:r>
            <a:r>
              <a:rPr sz="1800" spc="-18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Cocaine</a:t>
            </a:r>
            <a:r>
              <a:rPr sz="1800" dirty="0">
                <a:solidFill>
                  <a:srgbClr val="E4B048"/>
                </a:solidFill>
                <a:latin typeface="Century"/>
                <a:cs typeface="Century"/>
              </a:rPr>
              <a:t>	Trafficking</a:t>
            </a:r>
            <a:r>
              <a:rPr sz="1800" spc="-18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Cocaine</a:t>
            </a:r>
            <a:endParaRPr sz="1800" dirty="0">
              <a:latin typeface="Century"/>
              <a:cs typeface="Century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672046" y="4797610"/>
            <a:ext cx="46799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8455" marR="5080" indent="-326390">
              <a:lnSpc>
                <a:spcPct val="100000"/>
              </a:lnSpc>
              <a:spcBef>
                <a:spcPts val="100"/>
              </a:spcBef>
              <a:tabLst>
                <a:tab pos="2639060" algn="l"/>
                <a:tab pos="2965450" algn="l"/>
              </a:tabLst>
            </a:pPr>
            <a:r>
              <a:rPr sz="1800" spc="60" dirty="0">
                <a:solidFill>
                  <a:srgbClr val="E4B048"/>
                </a:solidFill>
                <a:latin typeface="Century"/>
                <a:cs typeface="Century"/>
              </a:rPr>
              <a:t>400</a:t>
            </a:r>
            <a:r>
              <a:rPr sz="1800" spc="-18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20" dirty="0">
                <a:solidFill>
                  <a:srgbClr val="E4B048"/>
                </a:solidFill>
                <a:latin typeface="Century"/>
                <a:cs typeface="Century"/>
              </a:rPr>
              <a:t>Gra</a:t>
            </a:r>
            <a:r>
              <a:rPr sz="1800" u="sng" spc="-20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ms</a:t>
            </a:r>
            <a:r>
              <a:rPr sz="1800" u="sng" spc="-175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 </a:t>
            </a:r>
            <a:r>
              <a:rPr sz="1800" u="sng" spc="60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or</a:t>
            </a:r>
            <a:r>
              <a:rPr sz="1800" u="sng" spc="-185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 </a:t>
            </a:r>
            <a:r>
              <a:rPr sz="1800" u="sng" spc="-20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More</a:t>
            </a:r>
            <a:r>
              <a:rPr sz="1800" u="sng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	</a:t>
            </a:r>
            <a:r>
              <a:rPr sz="1800" u="sng" spc="60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400</a:t>
            </a:r>
            <a:r>
              <a:rPr sz="1800" u="sng" spc="-180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 </a:t>
            </a:r>
            <a:r>
              <a:rPr sz="1800" u="sng" spc="-20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Grams</a:t>
            </a:r>
            <a:r>
              <a:rPr sz="1800" u="sng" spc="-175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 </a:t>
            </a:r>
            <a:r>
              <a:rPr sz="1800" u="sng" spc="60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o</a:t>
            </a:r>
            <a:r>
              <a:rPr sz="1800" u="none" spc="60" dirty="0">
                <a:solidFill>
                  <a:srgbClr val="E4B048"/>
                </a:solidFill>
                <a:latin typeface="Century"/>
                <a:cs typeface="Century"/>
              </a:rPr>
              <a:t>r</a:t>
            </a:r>
            <a:r>
              <a:rPr sz="1800" u="none" spc="-18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u="none" spc="-20" dirty="0">
                <a:solidFill>
                  <a:srgbClr val="E4B048"/>
                </a:solidFill>
                <a:latin typeface="Century"/>
                <a:cs typeface="Century"/>
              </a:rPr>
              <a:t>More </a:t>
            </a:r>
            <a:r>
              <a:rPr sz="1800" u="none" spc="-10" dirty="0">
                <a:solidFill>
                  <a:srgbClr val="E4B048"/>
                </a:solidFill>
                <a:latin typeface="Century"/>
                <a:cs typeface="Century"/>
              </a:rPr>
              <a:t>(Conspiracy)</a:t>
            </a:r>
            <a:r>
              <a:rPr sz="1800" u="none" dirty="0">
                <a:solidFill>
                  <a:srgbClr val="E4B048"/>
                </a:solidFill>
                <a:latin typeface="Century"/>
                <a:cs typeface="Century"/>
              </a:rPr>
              <a:t>		</a:t>
            </a:r>
            <a:r>
              <a:rPr sz="1800" u="none" spc="-10" dirty="0">
                <a:solidFill>
                  <a:srgbClr val="E4B048"/>
                </a:solidFill>
                <a:latin typeface="Century"/>
                <a:cs typeface="Century"/>
              </a:rPr>
              <a:t>(Conspiracy)</a:t>
            </a:r>
            <a:endParaRPr sz="1800" dirty="0">
              <a:latin typeface="Century"/>
              <a:cs typeface="Century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14367" y="3700330"/>
            <a:ext cx="15246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E4B048"/>
                </a:solidFill>
                <a:latin typeface="Century"/>
                <a:cs typeface="Century"/>
              </a:rPr>
              <a:t>Pedro</a:t>
            </a:r>
            <a:r>
              <a:rPr sz="1800" spc="-10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Moreno</a:t>
            </a:r>
            <a:endParaRPr sz="1800">
              <a:latin typeface="Century"/>
              <a:cs typeface="Century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14215" y="4523290"/>
            <a:ext cx="212788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E4B048"/>
                </a:solidFill>
                <a:latin typeface="Century"/>
                <a:cs typeface="Century"/>
              </a:rPr>
              <a:t>Trafficking</a:t>
            </a:r>
            <a:r>
              <a:rPr sz="1800" spc="-18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Cocaine </a:t>
            </a:r>
            <a:r>
              <a:rPr sz="1800" spc="60" dirty="0">
                <a:solidFill>
                  <a:srgbClr val="E4B048"/>
                </a:solidFill>
                <a:latin typeface="Century"/>
                <a:cs typeface="Century"/>
              </a:rPr>
              <a:t>400</a:t>
            </a:r>
            <a:r>
              <a:rPr sz="1800" spc="-18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20" dirty="0">
                <a:solidFill>
                  <a:srgbClr val="E4B048"/>
                </a:solidFill>
                <a:latin typeface="Century"/>
                <a:cs typeface="Century"/>
              </a:rPr>
              <a:t>Grams</a:t>
            </a:r>
            <a:r>
              <a:rPr sz="1800" spc="-18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60" dirty="0">
                <a:solidFill>
                  <a:srgbClr val="E4B048"/>
                </a:solidFill>
                <a:latin typeface="Century"/>
                <a:cs typeface="Century"/>
              </a:rPr>
              <a:t>or</a:t>
            </a:r>
            <a:r>
              <a:rPr sz="1800" spc="-18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20" dirty="0">
                <a:solidFill>
                  <a:srgbClr val="E4B048"/>
                </a:solidFill>
                <a:latin typeface="Century"/>
                <a:cs typeface="Century"/>
              </a:rPr>
              <a:t>More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(Conspiracy)</a:t>
            </a:r>
            <a:endParaRPr sz="1800">
              <a:latin typeface="Century"/>
              <a:cs typeface="Century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931062" y="586899"/>
            <a:ext cx="7547609" cy="3021330"/>
            <a:chOff x="931062" y="586899"/>
            <a:chExt cx="7547609" cy="3021330"/>
          </a:xfrm>
        </p:grpSpPr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18965" y="586905"/>
              <a:ext cx="2259427" cy="302082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31062" y="586899"/>
              <a:ext cx="2154691" cy="302082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460364" y="3700330"/>
            <a:ext cx="14211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6370" marR="5080" indent="-154305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E4B048"/>
                </a:solidFill>
                <a:latin typeface="Century"/>
                <a:cs typeface="Century"/>
              </a:rPr>
              <a:t>Jose</a:t>
            </a:r>
            <a:r>
              <a:rPr sz="1800" spc="-16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Carreno Rodriguez</a:t>
            </a:r>
            <a:endParaRPr sz="1800">
              <a:latin typeface="Century"/>
              <a:cs typeface="Century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21452" y="4523290"/>
            <a:ext cx="2301240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35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E4B048"/>
                </a:solidFill>
                <a:latin typeface="Century"/>
                <a:cs typeface="Century"/>
              </a:rPr>
              <a:t>Trafficking</a:t>
            </a:r>
            <a:r>
              <a:rPr sz="1800" spc="-18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Cocaine </a:t>
            </a:r>
            <a:r>
              <a:rPr sz="1800" spc="60" dirty="0">
                <a:solidFill>
                  <a:srgbClr val="E4B048"/>
                </a:solidFill>
                <a:latin typeface="Century"/>
                <a:cs typeface="Century"/>
              </a:rPr>
              <a:t>400</a:t>
            </a:r>
            <a:r>
              <a:rPr sz="1800" spc="-18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20" dirty="0">
                <a:solidFill>
                  <a:srgbClr val="E4B048"/>
                </a:solidFill>
                <a:latin typeface="Century"/>
                <a:cs typeface="Century"/>
              </a:rPr>
              <a:t>Grams</a:t>
            </a:r>
            <a:r>
              <a:rPr sz="1800" spc="-18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60" dirty="0">
                <a:solidFill>
                  <a:srgbClr val="E4B048"/>
                </a:solidFill>
                <a:latin typeface="Century"/>
                <a:cs typeface="Century"/>
              </a:rPr>
              <a:t>or</a:t>
            </a:r>
            <a:r>
              <a:rPr sz="1800" spc="-18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20" dirty="0">
                <a:solidFill>
                  <a:srgbClr val="E4B048"/>
                </a:solidFill>
                <a:latin typeface="Century"/>
                <a:cs typeface="Century"/>
              </a:rPr>
              <a:t>More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(Conspiracy); </a:t>
            </a:r>
            <a:r>
              <a:rPr sz="1800" dirty="0">
                <a:solidFill>
                  <a:srgbClr val="E4B048"/>
                </a:solidFill>
                <a:latin typeface="Century"/>
                <a:cs typeface="Century"/>
              </a:rPr>
              <a:t>Possession</a:t>
            </a:r>
            <a:r>
              <a:rPr sz="1800" spc="-16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75" dirty="0">
                <a:solidFill>
                  <a:srgbClr val="E4B048"/>
                </a:solidFill>
                <a:latin typeface="Century"/>
                <a:cs typeface="Century"/>
              </a:rPr>
              <a:t>of</a:t>
            </a:r>
            <a:r>
              <a:rPr sz="1800" spc="-15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30" dirty="0">
                <a:solidFill>
                  <a:srgbClr val="E4B048"/>
                </a:solidFill>
                <a:latin typeface="Century"/>
                <a:cs typeface="Century"/>
              </a:rPr>
              <a:t>a</a:t>
            </a:r>
            <a:r>
              <a:rPr sz="1800" spc="-13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Stolen Handgun</a:t>
            </a:r>
            <a:endParaRPr sz="1800">
              <a:latin typeface="Century"/>
              <a:cs typeface="Century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70180" y="3700330"/>
            <a:ext cx="165671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E4B048"/>
                </a:solidFill>
                <a:latin typeface="Century"/>
                <a:cs typeface="Century"/>
              </a:rPr>
              <a:t>Ramon</a:t>
            </a:r>
            <a:r>
              <a:rPr sz="1800" spc="-15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Gamble</a:t>
            </a:r>
            <a:endParaRPr sz="1800">
              <a:latin typeface="Century"/>
              <a:cs typeface="Century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512338" y="3700330"/>
            <a:ext cx="1587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1315" marR="5080" indent="-34925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E4B048"/>
                </a:solidFill>
                <a:latin typeface="Century"/>
                <a:cs typeface="Century"/>
              </a:rPr>
              <a:t>Oscar</a:t>
            </a:r>
            <a:r>
              <a:rPr sz="1800" spc="-4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Orlando </a:t>
            </a:r>
            <a:r>
              <a:rPr sz="1800" spc="-35" dirty="0">
                <a:solidFill>
                  <a:srgbClr val="E4B048"/>
                </a:solidFill>
                <a:latin typeface="Century"/>
                <a:cs typeface="Century"/>
              </a:rPr>
              <a:t>Sierra</a:t>
            </a:r>
            <a:r>
              <a:rPr sz="1800" spc="-16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25" dirty="0">
                <a:solidFill>
                  <a:srgbClr val="E4B048"/>
                </a:solidFill>
                <a:latin typeface="Century"/>
                <a:cs typeface="Century"/>
              </a:rPr>
              <a:t>Jr</a:t>
            </a:r>
            <a:endParaRPr sz="1800">
              <a:latin typeface="Century"/>
              <a:cs typeface="Century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634036" y="4523290"/>
            <a:ext cx="47548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639060" algn="l"/>
              </a:tabLst>
            </a:pPr>
            <a:r>
              <a:rPr sz="1800" dirty="0">
                <a:solidFill>
                  <a:srgbClr val="E4B048"/>
                </a:solidFill>
                <a:latin typeface="Century"/>
                <a:cs typeface="Century"/>
              </a:rPr>
              <a:t>Trafficking</a:t>
            </a:r>
            <a:r>
              <a:rPr sz="1800" spc="-18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Cocaine</a:t>
            </a:r>
            <a:r>
              <a:rPr sz="1800" dirty="0">
                <a:solidFill>
                  <a:srgbClr val="E4B048"/>
                </a:solidFill>
                <a:latin typeface="Century"/>
                <a:cs typeface="Century"/>
              </a:rPr>
              <a:t>	Trafficking</a:t>
            </a:r>
            <a:r>
              <a:rPr sz="1800" spc="-18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Cocaine</a:t>
            </a:r>
            <a:endParaRPr sz="1800">
              <a:latin typeface="Century"/>
              <a:cs typeface="Century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672212" y="4797610"/>
            <a:ext cx="46799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8455" marR="5080" indent="-326390">
              <a:lnSpc>
                <a:spcPct val="100000"/>
              </a:lnSpc>
              <a:spcBef>
                <a:spcPts val="100"/>
              </a:spcBef>
              <a:tabLst>
                <a:tab pos="2639060" algn="l"/>
                <a:tab pos="2965450" algn="l"/>
              </a:tabLst>
            </a:pPr>
            <a:r>
              <a:rPr sz="1800" spc="60" dirty="0">
                <a:solidFill>
                  <a:srgbClr val="E4B048"/>
                </a:solidFill>
                <a:latin typeface="Century"/>
                <a:cs typeface="Century"/>
              </a:rPr>
              <a:t>400</a:t>
            </a:r>
            <a:r>
              <a:rPr sz="1800" spc="-18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20" dirty="0">
                <a:solidFill>
                  <a:srgbClr val="E4B048"/>
                </a:solidFill>
                <a:latin typeface="Century"/>
                <a:cs typeface="Century"/>
              </a:rPr>
              <a:t>Gra</a:t>
            </a:r>
            <a:r>
              <a:rPr sz="1800" u="sng" spc="-20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ms</a:t>
            </a:r>
            <a:r>
              <a:rPr sz="1800" u="sng" spc="-175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 </a:t>
            </a:r>
            <a:r>
              <a:rPr sz="1800" u="sng" spc="60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or</a:t>
            </a:r>
            <a:r>
              <a:rPr sz="1800" u="sng" spc="-185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 </a:t>
            </a:r>
            <a:r>
              <a:rPr sz="1800" u="sng" spc="-20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More</a:t>
            </a:r>
            <a:r>
              <a:rPr sz="1800" u="sng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	</a:t>
            </a:r>
            <a:r>
              <a:rPr sz="1800" u="sng" spc="60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400</a:t>
            </a:r>
            <a:r>
              <a:rPr sz="1800" u="sng" spc="-180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 </a:t>
            </a:r>
            <a:r>
              <a:rPr sz="1800" u="sng" spc="-20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Grams</a:t>
            </a:r>
            <a:r>
              <a:rPr sz="1800" u="sng" spc="-175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 </a:t>
            </a:r>
            <a:r>
              <a:rPr sz="1800" u="sng" spc="60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o</a:t>
            </a:r>
            <a:r>
              <a:rPr sz="1800" u="none" spc="60" dirty="0">
                <a:solidFill>
                  <a:srgbClr val="E4B048"/>
                </a:solidFill>
                <a:latin typeface="Century"/>
                <a:cs typeface="Century"/>
              </a:rPr>
              <a:t>r</a:t>
            </a:r>
            <a:r>
              <a:rPr sz="1800" u="none" spc="-18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u="none" spc="-20" dirty="0">
                <a:solidFill>
                  <a:srgbClr val="E4B048"/>
                </a:solidFill>
                <a:latin typeface="Century"/>
                <a:cs typeface="Century"/>
              </a:rPr>
              <a:t>More </a:t>
            </a:r>
            <a:r>
              <a:rPr sz="1800" u="none" spc="-10" dirty="0">
                <a:solidFill>
                  <a:srgbClr val="E4B048"/>
                </a:solidFill>
                <a:latin typeface="Century"/>
                <a:cs typeface="Century"/>
              </a:rPr>
              <a:t>(Conspiracy)</a:t>
            </a:r>
            <a:r>
              <a:rPr sz="1800" u="none" dirty="0">
                <a:solidFill>
                  <a:srgbClr val="E4B048"/>
                </a:solidFill>
                <a:latin typeface="Century"/>
                <a:cs typeface="Century"/>
              </a:rPr>
              <a:t>		</a:t>
            </a:r>
            <a:r>
              <a:rPr sz="1800" u="none" spc="-10" dirty="0">
                <a:solidFill>
                  <a:srgbClr val="E4B048"/>
                </a:solidFill>
                <a:latin typeface="Century"/>
                <a:cs typeface="Century"/>
              </a:rPr>
              <a:t>(Conspiracy)</a:t>
            </a:r>
            <a:endParaRPr sz="1800">
              <a:latin typeface="Century"/>
              <a:cs typeface="Century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35895" y="3700330"/>
            <a:ext cx="16827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9270" marR="5080" indent="-497205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E4B048"/>
                </a:solidFill>
                <a:latin typeface="Century"/>
                <a:cs typeface="Century"/>
              </a:rPr>
              <a:t>Ramon</a:t>
            </a:r>
            <a:r>
              <a:rPr sz="1800" spc="-13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William Green</a:t>
            </a:r>
            <a:endParaRPr sz="1800">
              <a:latin typeface="Century"/>
              <a:cs typeface="Century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13239" y="4523290"/>
            <a:ext cx="212788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E4B048"/>
                </a:solidFill>
                <a:latin typeface="Century"/>
                <a:cs typeface="Century"/>
              </a:rPr>
              <a:t>Trafficking</a:t>
            </a:r>
            <a:r>
              <a:rPr sz="1800" spc="-18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Cocaine </a:t>
            </a:r>
            <a:r>
              <a:rPr sz="1800" spc="60" dirty="0">
                <a:solidFill>
                  <a:srgbClr val="E4B048"/>
                </a:solidFill>
                <a:latin typeface="Century"/>
                <a:cs typeface="Century"/>
              </a:rPr>
              <a:t>400</a:t>
            </a:r>
            <a:r>
              <a:rPr sz="1800" spc="-18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20" dirty="0">
                <a:solidFill>
                  <a:srgbClr val="E4B048"/>
                </a:solidFill>
                <a:latin typeface="Century"/>
                <a:cs typeface="Century"/>
              </a:rPr>
              <a:t>Grams</a:t>
            </a:r>
            <a:r>
              <a:rPr sz="1800" spc="-18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60" dirty="0">
                <a:solidFill>
                  <a:srgbClr val="E4B048"/>
                </a:solidFill>
                <a:latin typeface="Century"/>
                <a:cs typeface="Century"/>
              </a:rPr>
              <a:t>or</a:t>
            </a:r>
            <a:r>
              <a:rPr sz="1800" spc="-18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20" dirty="0">
                <a:solidFill>
                  <a:srgbClr val="E4B048"/>
                </a:solidFill>
                <a:latin typeface="Century"/>
                <a:cs typeface="Century"/>
              </a:rPr>
              <a:t>More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(Conspiracy)</a:t>
            </a:r>
            <a:endParaRPr sz="1800">
              <a:latin typeface="Century"/>
              <a:cs typeface="Century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969881" y="741781"/>
            <a:ext cx="10187940" cy="2687320"/>
            <a:chOff x="969881" y="741781"/>
            <a:chExt cx="10187940" cy="2687320"/>
          </a:xfrm>
        </p:grpSpPr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16946" y="751344"/>
              <a:ext cx="2015409" cy="267765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90518" y="741781"/>
              <a:ext cx="2015413" cy="2687218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69881" y="741781"/>
              <a:ext cx="2015405" cy="2684841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186738" y="751344"/>
              <a:ext cx="1970503" cy="267527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94401" y="3700330"/>
            <a:ext cx="19513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7329" marR="5080" indent="-215265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solidFill>
                  <a:srgbClr val="E4B048"/>
                </a:solidFill>
                <a:latin typeface="Century"/>
                <a:cs typeface="Century"/>
              </a:rPr>
              <a:t>Arelis</a:t>
            </a:r>
            <a:r>
              <a:rPr sz="1800" spc="-16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25" dirty="0">
                <a:solidFill>
                  <a:srgbClr val="E4B048"/>
                </a:solidFill>
                <a:latin typeface="Century"/>
                <a:cs typeface="Century"/>
              </a:rPr>
              <a:t>Del</a:t>
            </a:r>
            <a:r>
              <a:rPr sz="1800" spc="-14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Carmen </a:t>
            </a:r>
            <a:r>
              <a:rPr sz="1800" spc="-35" dirty="0">
                <a:solidFill>
                  <a:srgbClr val="E4B048"/>
                </a:solidFill>
                <a:latin typeface="Century"/>
                <a:cs typeface="Century"/>
              </a:rPr>
              <a:t>Santos</a:t>
            </a:r>
            <a:r>
              <a:rPr sz="1800" spc="-13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Gomez</a:t>
            </a:r>
            <a:endParaRPr sz="1800">
              <a:latin typeface="Century"/>
              <a:cs typeface="Century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770728" y="4526336"/>
            <a:ext cx="280035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96595" marR="688975" algn="ctr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E4B048"/>
                </a:solidFill>
                <a:latin typeface="Century"/>
                <a:cs typeface="Century"/>
              </a:rPr>
              <a:t>Trafficking</a:t>
            </a:r>
            <a:r>
              <a:rPr sz="1200" spc="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200" spc="-10" dirty="0">
                <a:solidFill>
                  <a:srgbClr val="E4B048"/>
                </a:solidFill>
                <a:latin typeface="Century"/>
                <a:cs typeface="Century"/>
              </a:rPr>
              <a:t>Cocaine </a:t>
            </a:r>
            <a:r>
              <a:rPr sz="1200" dirty="0">
                <a:solidFill>
                  <a:srgbClr val="E4B048"/>
                </a:solidFill>
                <a:latin typeface="Century"/>
                <a:cs typeface="Century"/>
              </a:rPr>
              <a:t>400</a:t>
            </a:r>
            <a:r>
              <a:rPr sz="1200" spc="-3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200" spc="-10" dirty="0">
                <a:solidFill>
                  <a:srgbClr val="E4B048"/>
                </a:solidFill>
                <a:latin typeface="Century"/>
                <a:cs typeface="Century"/>
              </a:rPr>
              <a:t>Grams</a:t>
            </a:r>
            <a:r>
              <a:rPr sz="1200" spc="-3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200" dirty="0">
                <a:solidFill>
                  <a:srgbClr val="E4B048"/>
                </a:solidFill>
                <a:latin typeface="Century"/>
                <a:cs typeface="Century"/>
              </a:rPr>
              <a:t>or</a:t>
            </a:r>
            <a:r>
              <a:rPr sz="1200" spc="-4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200" spc="-20" dirty="0">
                <a:solidFill>
                  <a:srgbClr val="E4B048"/>
                </a:solidFill>
                <a:latin typeface="Century"/>
                <a:cs typeface="Century"/>
              </a:rPr>
              <a:t>More </a:t>
            </a:r>
            <a:r>
              <a:rPr sz="1200" spc="-10" dirty="0">
                <a:solidFill>
                  <a:srgbClr val="E4B048"/>
                </a:solidFill>
                <a:latin typeface="Century"/>
                <a:cs typeface="Century"/>
              </a:rPr>
              <a:t>(Conspiracy);</a:t>
            </a:r>
            <a:endParaRPr sz="1200">
              <a:latin typeface="Century"/>
              <a:cs typeface="Century"/>
            </a:endParaRPr>
          </a:p>
          <a:p>
            <a:pPr marL="12700" marR="5080" algn="ctr">
              <a:lnSpc>
                <a:spcPct val="100000"/>
              </a:lnSpc>
            </a:pPr>
            <a:r>
              <a:rPr sz="1200" dirty="0">
                <a:solidFill>
                  <a:srgbClr val="E4B048"/>
                </a:solidFill>
                <a:latin typeface="Century"/>
                <a:cs typeface="Century"/>
              </a:rPr>
              <a:t>Drug/Violation</a:t>
            </a:r>
            <a:r>
              <a:rPr sz="1200" spc="-6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200" spc="-35" dirty="0">
                <a:solidFill>
                  <a:srgbClr val="E4B048"/>
                </a:solidFill>
                <a:latin typeface="Century"/>
                <a:cs typeface="Century"/>
              </a:rPr>
              <a:t>Drug</a:t>
            </a:r>
            <a:r>
              <a:rPr sz="1200" spc="-6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200" spc="-10" dirty="0">
                <a:solidFill>
                  <a:srgbClr val="E4B048"/>
                </a:solidFill>
                <a:latin typeface="Century"/>
                <a:cs typeface="Century"/>
              </a:rPr>
              <a:t>Distribution</a:t>
            </a:r>
            <a:r>
              <a:rPr sz="1200" spc="-2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200" spc="-20" dirty="0">
                <a:solidFill>
                  <a:srgbClr val="E4B048"/>
                </a:solidFill>
                <a:latin typeface="Century"/>
                <a:cs typeface="Century"/>
              </a:rPr>
              <a:t>Laws; </a:t>
            </a:r>
            <a:r>
              <a:rPr sz="1200" spc="-10" dirty="0">
                <a:solidFill>
                  <a:srgbClr val="E4B048"/>
                </a:solidFill>
                <a:latin typeface="Century"/>
                <a:cs typeface="Century"/>
              </a:rPr>
              <a:t>Prostitution/Operating</a:t>
            </a:r>
            <a:r>
              <a:rPr sz="1200" spc="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200" spc="-20" dirty="0">
                <a:solidFill>
                  <a:srgbClr val="E4B048"/>
                </a:solidFill>
                <a:latin typeface="Century"/>
                <a:cs typeface="Century"/>
              </a:rPr>
              <a:t>a</a:t>
            </a:r>
            <a:r>
              <a:rPr sz="1200" spc="-5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200" spc="-20" dirty="0">
                <a:solidFill>
                  <a:srgbClr val="E4B048"/>
                </a:solidFill>
                <a:latin typeface="Century"/>
                <a:cs typeface="Century"/>
              </a:rPr>
              <a:t>Brothel</a:t>
            </a:r>
            <a:r>
              <a:rPr sz="1200" spc="-4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200" spc="-25" dirty="0">
                <a:solidFill>
                  <a:srgbClr val="E4B048"/>
                </a:solidFill>
                <a:latin typeface="Century"/>
                <a:cs typeface="Century"/>
              </a:rPr>
              <a:t>x2; </a:t>
            </a:r>
            <a:r>
              <a:rPr sz="1200" spc="-10" dirty="0">
                <a:solidFill>
                  <a:srgbClr val="E4B048"/>
                </a:solidFill>
                <a:latin typeface="Century"/>
                <a:cs typeface="Century"/>
              </a:rPr>
              <a:t>Prostitution/Further</a:t>
            </a:r>
            <a:r>
              <a:rPr sz="1200" spc="-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200" spc="-20" dirty="0">
                <a:solidFill>
                  <a:srgbClr val="E4B048"/>
                </a:solidFill>
                <a:latin typeface="Century"/>
                <a:cs typeface="Century"/>
              </a:rPr>
              <a:t>Unlawful</a:t>
            </a:r>
            <a:r>
              <a:rPr sz="1200" spc="-3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200" dirty="0">
                <a:solidFill>
                  <a:srgbClr val="E4B048"/>
                </a:solidFill>
                <a:latin typeface="Century"/>
                <a:cs typeface="Century"/>
              </a:rPr>
              <a:t>Acts</a:t>
            </a:r>
            <a:r>
              <a:rPr sz="1200" spc="-3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200" spc="-25" dirty="0">
                <a:solidFill>
                  <a:srgbClr val="E4B048"/>
                </a:solidFill>
                <a:latin typeface="Century"/>
                <a:cs typeface="Century"/>
              </a:rPr>
              <a:t>x2</a:t>
            </a:r>
            <a:endParaRPr sz="1200">
              <a:latin typeface="Century"/>
              <a:cs typeface="Century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029443" y="3700330"/>
            <a:ext cx="13366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1295" marR="5080" indent="-18923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E4B048"/>
                </a:solidFill>
                <a:latin typeface="Century"/>
                <a:cs typeface="Century"/>
              </a:rPr>
              <a:t>Ahmed</a:t>
            </a:r>
            <a:r>
              <a:rPr sz="1800" spc="-4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20" dirty="0">
                <a:solidFill>
                  <a:srgbClr val="E4B048"/>
                </a:solidFill>
                <a:latin typeface="Century"/>
                <a:cs typeface="Century"/>
              </a:rPr>
              <a:t>Adel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Elallawy</a:t>
            </a:r>
            <a:endParaRPr sz="1800">
              <a:latin typeface="Century"/>
              <a:cs typeface="Century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628168" y="3700330"/>
            <a:ext cx="13938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Nykeil</a:t>
            </a:r>
            <a:r>
              <a:rPr sz="1800" spc="-20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Miller</a:t>
            </a:r>
            <a:endParaRPr sz="1800">
              <a:latin typeface="Century"/>
              <a:cs typeface="Century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633279" y="4523290"/>
            <a:ext cx="47555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639695" algn="l"/>
              </a:tabLst>
            </a:pPr>
            <a:r>
              <a:rPr sz="1800" dirty="0">
                <a:solidFill>
                  <a:srgbClr val="E4B048"/>
                </a:solidFill>
                <a:latin typeface="Century"/>
                <a:cs typeface="Century"/>
              </a:rPr>
              <a:t>Trafficking</a:t>
            </a:r>
            <a:r>
              <a:rPr sz="1800" spc="-18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Cocaine</a:t>
            </a:r>
            <a:r>
              <a:rPr sz="1800" dirty="0">
                <a:solidFill>
                  <a:srgbClr val="E4B048"/>
                </a:solidFill>
                <a:latin typeface="Century"/>
                <a:cs typeface="Century"/>
              </a:rPr>
              <a:t>	Trafficking</a:t>
            </a:r>
            <a:r>
              <a:rPr sz="1800" spc="-18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Cocaine</a:t>
            </a:r>
            <a:endParaRPr sz="1800">
              <a:latin typeface="Century"/>
              <a:cs typeface="Century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671455" y="4797610"/>
            <a:ext cx="46805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8455" marR="5080" indent="-326390">
              <a:lnSpc>
                <a:spcPct val="100000"/>
              </a:lnSpc>
              <a:spcBef>
                <a:spcPts val="100"/>
              </a:spcBef>
              <a:tabLst>
                <a:tab pos="2639695" algn="l"/>
                <a:tab pos="2966085" algn="l"/>
              </a:tabLst>
            </a:pPr>
            <a:r>
              <a:rPr sz="1800" spc="60" dirty="0">
                <a:solidFill>
                  <a:srgbClr val="E4B048"/>
                </a:solidFill>
                <a:latin typeface="Century"/>
                <a:cs typeface="Century"/>
              </a:rPr>
              <a:t>400</a:t>
            </a:r>
            <a:r>
              <a:rPr sz="1800" spc="-18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20" dirty="0">
                <a:solidFill>
                  <a:srgbClr val="E4B048"/>
                </a:solidFill>
                <a:latin typeface="Century"/>
                <a:cs typeface="Century"/>
              </a:rPr>
              <a:t>Gra</a:t>
            </a:r>
            <a:r>
              <a:rPr sz="1800" u="sng" spc="-20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ms</a:t>
            </a:r>
            <a:r>
              <a:rPr sz="1800" u="sng" spc="-175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 </a:t>
            </a:r>
            <a:r>
              <a:rPr sz="1800" u="sng" spc="60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or</a:t>
            </a:r>
            <a:r>
              <a:rPr sz="1800" u="sng" spc="-185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 </a:t>
            </a:r>
            <a:r>
              <a:rPr sz="1800" u="sng" spc="-20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More</a:t>
            </a:r>
            <a:r>
              <a:rPr sz="1800" u="sng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	</a:t>
            </a:r>
            <a:r>
              <a:rPr sz="1800" u="sng" spc="60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400</a:t>
            </a:r>
            <a:r>
              <a:rPr sz="1800" u="sng" spc="-180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 </a:t>
            </a:r>
            <a:r>
              <a:rPr sz="1800" u="sng" spc="-20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Grams</a:t>
            </a:r>
            <a:r>
              <a:rPr sz="1800" u="sng" spc="-175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 </a:t>
            </a:r>
            <a:r>
              <a:rPr sz="1800" u="sng" spc="60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o</a:t>
            </a:r>
            <a:r>
              <a:rPr sz="1800" u="none" spc="60" dirty="0">
                <a:solidFill>
                  <a:srgbClr val="E4B048"/>
                </a:solidFill>
                <a:latin typeface="Century"/>
                <a:cs typeface="Century"/>
              </a:rPr>
              <a:t>r</a:t>
            </a:r>
            <a:r>
              <a:rPr sz="1800" u="none" spc="-18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u="none" spc="-20" dirty="0">
                <a:solidFill>
                  <a:srgbClr val="E4B048"/>
                </a:solidFill>
                <a:latin typeface="Century"/>
                <a:cs typeface="Century"/>
              </a:rPr>
              <a:t>More </a:t>
            </a:r>
            <a:r>
              <a:rPr sz="1800" u="none" spc="-10" dirty="0">
                <a:solidFill>
                  <a:srgbClr val="E4B048"/>
                </a:solidFill>
                <a:latin typeface="Century"/>
                <a:cs typeface="Century"/>
              </a:rPr>
              <a:t>(Conspiracy)</a:t>
            </a:r>
            <a:r>
              <a:rPr sz="1800" u="none" dirty="0">
                <a:solidFill>
                  <a:srgbClr val="E4B048"/>
                </a:solidFill>
                <a:latin typeface="Century"/>
                <a:cs typeface="Century"/>
              </a:rPr>
              <a:t>		</a:t>
            </a:r>
            <a:r>
              <a:rPr sz="1800" u="none" spc="-10" dirty="0">
                <a:solidFill>
                  <a:srgbClr val="E4B048"/>
                </a:solidFill>
                <a:latin typeface="Century"/>
                <a:cs typeface="Century"/>
              </a:rPr>
              <a:t>(Conspiracy)</a:t>
            </a:r>
            <a:endParaRPr sz="1800">
              <a:latin typeface="Century"/>
              <a:cs typeface="Century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65085" y="3700330"/>
            <a:ext cx="16236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3380" marR="5080" indent="-361315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E4B048"/>
                </a:solidFill>
                <a:latin typeface="Century"/>
                <a:cs typeface="Century"/>
              </a:rPr>
              <a:t>Jose</a:t>
            </a:r>
            <a:r>
              <a:rPr sz="1800" spc="-15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Rodriguez Campos</a:t>
            </a:r>
            <a:endParaRPr sz="1800">
              <a:latin typeface="Century"/>
              <a:cs typeface="Century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13625" y="4523290"/>
            <a:ext cx="212788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E4B048"/>
                </a:solidFill>
                <a:latin typeface="Century"/>
                <a:cs typeface="Century"/>
              </a:rPr>
              <a:t>Trafficking</a:t>
            </a:r>
            <a:r>
              <a:rPr sz="1800" spc="-18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Cocaine </a:t>
            </a:r>
            <a:r>
              <a:rPr sz="1800" spc="60" dirty="0">
                <a:solidFill>
                  <a:srgbClr val="E4B048"/>
                </a:solidFill>
                <a:latin typeface="Century"/>
                <a:cs typeface="Century"/>
              </a:rPr>
              <a:t>400</a:t>
            </a:r>
            <a:r>
              <a:rPr sz="1800" spc="-18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20" dirty="0">
                <a:solidFill>
                  <a:srgbClr val="E4B048"/>
                </a:solidFill>
                <a:latin typeface="Century"/>
                <a:cs typeface="Century"/>
              </a:rPr>
              <a:t>Grams</a:t>
            </a:r>
            <a:r>
              <a:rPr sz="1800" spc="-18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60" dirty="0">
                <a:solidFill>
                  <a:srgbClr val="E4B048"/>
                </a:solidFill>
                <a:latin typeface="Century"/>
                <a:cs typeface="Century"/>
              </a:rPr>
              <a:t>or</a:t>
            </a:r>
            <a:r>
              <a:rPr sz="1800" spc="-18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20" dirty="0">
                <a:solidFill>
                  <a:srgbClr val="E4B048"/>
                </a:solidFill>
                <a:latin typeface="Century"/>
                <a:cs typeface="Century"/>
              </a:rPr>
              <a:t>More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(Conspiracy)</a:t>
            </a:r>
            <a:endParaRPr sz="1800">
              <a:latin typeface="Century"/>
              <a:cs typeface="Century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002449" y="702741"/>
            <a:ext cx="10151110" cy="2726690"/>
            <a:chOff x="1002449" y="702741"/>
            <a:chExt cx="10151110" cy="2726690"/>
          </a:xfrm>
        </p:grpSpPr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34104" y="702741"/>
              <a:ext cx="2040887" cy="272625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114053" y="702741"/>
              <a:ext cx="2039061" cy="2726258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00369" y="707262"/>
              <a:ext cx="2048572" cy="272173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02449" y="702741"/>
              <a:ext cx="1950284" cy="272625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264874" y="3700330"/>
            <a:ext cx="181228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E4B048"/>
                </a:solidFill>
                <a:latin typeface="Century"/>
                <a:cs typeface="Century"/>
              </a:rPr>
              <a:t>Christopher</a:t>
            </a:r>
            <a:r>
              <a:rPr sz="1800" spc="-4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35" dirty="0">
                <a:solidFill>
                  <a:srgbClr val="E4B048"/>
                </a:solidFill>
                <a:latin typeface="Century"/>
                <a:cs typeface="Century"/>
              </a:rPr>
              <a:t>Best</a:t>
            </a:r>
            <a:endParaRPr sz="1800">
              <a:latin typeface="Century"/>
              <a:cs typeface="Century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912831" y="4526336"/>
            <a:ext cx="251714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54990" marR="547370" algn="ctr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E4B048"/>
                </a:solidFill>
                <a:latin typeface="Century"/>
                <a:cs typeface="Century"/>
              </a:rPr>
              <a:t>Trafficking</a:t>
            </a:r>
            <a:r>
              <a:rPr sz="1200" spc="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200" spc="-10" dirty="0">
                <a:solidFill>
                  <a:srgbClr val="E4B048"/>
                </a:solidFill>
                <a:latin typeface="Century"/>
                <a:cs typeface="Century"/>
              </a:rPr>
              <a:t>Cocaine </a:t>
            </a:r>
            <a:r>
              <a:rPr sz="1200" dirty="0">
                <a:solidFill>
                  <a:srgbClr val="E4B048"/>
                </a:solidFill>
                <a:latin typeface="Century"/>
                <a:cs typeface="Century"/>
              </a:rPr>
              <a:t>400</a:t>
            </a:r>
            <a:r>
              <a:rPr sz="1200" spc="-3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200" spc="-10" dirty="0">
                <a:solidFill>
                  <a:srgbClr val="E4B048"/>
                </a:solidFill>
                <a:latin typeface="Century"/>
                <a:cs typeface="Century"/>
              </a:rPr>
              <a:t>Grams</a:t>
            </a:r>
            <a:r>
              <a:rPr sz="1200" spc="-3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200" dirty="0">
                <a:solidFill>
                  <a:srgbClr val="E4B048"/>
                </a:solidFill>
                <a:latin typeface="Century"/>
                <a:cs typeface="Century"/>
              </a:rPr>
              <a:t>or</a:t>
            </a:r>
            <a:r>
              <a:rPr sz="1200" spc="-4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200" spc="-20" dirty="0">
                <a:solidFill>
                  <a:srgbClr val="E4B048"/>
                </a:solidFill>
                <a:latin typeface="Century"/>
                <a:cs typeface="Century"/>
              </a:rPr>
              <a:t>More </a:t>
            </a:r>
            <a:r>
              <a:rPr sz="1200" spc="-10" dirty="0">
                <a:solidFill>
                  <a:srgbClr val="E4B048"/>
                </a:solidFill>
                <a:latin typeface="Century"/>
                <a:cs typeface="Century"/>
              </a:rPr>
              <a:t>(Conspiracy);</a:t>
            </a:r>
            <a:endParaRPr sz="1200">
              <a:latin typeface="Century"/>
              <a:cs typeface="Century"/>
            </a:endParaRPr>
          </a:p>
          <a:p>
            <a:pPr marR="22225" algn="ctr">
              <a:lnSpc>
                <a:spcPct val="100000"/>
              </a:lnSpc>
            </a:pPr>
            <a:r>
              <a:rPr sz="1200" spc="-10" dirty="0">
                <a:solidFill>
                  <a:srgbClr val="E4B048"/>
                </a:solidFill>
                <a:latin typeface="Century"/>
                <a:cs typeface="Century"/>
              </a:rPr>
              <a:t>PWID</a:t>
            </a:r>
            <a:r>
              <a:rPr sz="1200" spc="-10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200" spc="-10" dirty="0">
                <a:solidFill>
                  <a:srgbClr val="E4B048"/>
                </a:solidFill>
                <a:latin typeface="Century"/>
                <a:cs typeface="Century"/>
              </a:rPr>
              <a:t>Cocaine;</a:t>
            </a:r>
            <a:endParaRPr sz="1200">
              <a:latin typeface="Century"/>
              <a:cs typeface="Century"/>
            </a:endParaRPr>
          </a:p>
          <a:p>
            <a:pPr marL="12700" marR="5080" algn="ctr">
              <a:lnSpc>
                <a:spcPct val="100000"/>
              </a:lnSpc>
            </a:pPr>
            <a:r>
              <a:rPr sz="1200" spc="-25" dirty="0">
                <a:solidFill>
                  <a:srgbClr val="E4B048"/>
                </a:solidFill>
                <a:latin typeface="Century"/>
                <a:cs typeface="Century"/>
              </a:rPr>
              <a:t>Pointing</a:t>
            </a:r>
            <a:r>
              <a:rPr sz="1200" spc="-6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200" spc="-30" dirty="0">
                <a:solidFill>
                  <a:srgbClr val="E4B048"/>
                </a:solidFill>
                <a:latin typeface="Century"/>
                <a:cs typeface="Century"/>
              </a:rPr>
              <a:t>Firearm</a:t>
            </a:r>
            <a:r>
              <a:rPr sz="1200" spc="-4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200" spc="-50" dirty="0">
                <a:solidFill>
                  <a:srgbClr val="E4B048"/>
                </a:solidFill>
                <a:latin typeface="Century"/>
                <a:cs typeface="Century"/>
              </a:rPr>
              <a:t>at</a:t>
            </a:r>
            <a:r>
              <a:rPr sz="1200" spc="-7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200" dirty="0">
                <a:solidFill>
                  <a:srgbClr val="E4B048"/>
                </a:solidFill>
                <a:latin typeface="Century"/>
                <a:cs typeface="Century"/>
              </a:rPr>
              <a:t>another</a:t>
            </a:r>
            <a:r>
              <a:rPr sz="1200" spc="-7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200" spc="-10" dirty="0">
                <a:solidFill>
                  <a:srgbClr val="E4B048"/>
                </a:solidFill>
                <a:latin typeface="Century"/>
                <a:cs typeface="Century"/>
              </a:rPr>
              <a:t>Person; </a:t>
            </a:r>
            <a:r>
              <a:rPr sz="1200" dirty="0">
                <a:solidFill>
                  <a:srgbClr val="E4B048"/>
                </a:solidFill>
                <a:latin typeface="Century"/>
                <a:cs typeface="Century"/>
              </a:rPr>
              <a:t>Possession</a:t>
            </a:r>
            <a:r>
              <a:rPr sz="1200" spc="3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200" dirty="0">
                <a:solidFill>
                  <a:srgbClr val="E4B048"/>
                </a:solidFill>
                <a:latin typeface="Century"/>
                <a:cs typeface="Century"/>
              </a:rPr>
              <a:t>of</a:t>
            </a:r>
            <a:r>
              <a:rPr sz="1200" spc="-4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200" spc="-10" dirty="0">
                <a:solidFill>
                  <a:srgbClr val="E4B048"/>
                </a:solidFill>
                <a:latin typeface="Century"/>
                <a:cs typeface="Century"/>
              </a:rPr>
              <a:t>Marijuana</a:t>
            </a:r>
            <a:endParaRPr sz="1200">
              <a:latin typeface="Century"/>
              <a:cs typeface="Century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651690" y="3700330"/>
            <a:ext cx="20935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E4B048"/>
                </a:solidFill>
                <a:latin typeface="Century"/>
                <a:cs typeface="Century"/>
              </a:rPr>
              <a:t>Abraham</a:t>
            </a:r>
            <a:r>
              <a:rPr sz="1800" spc="-3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dirty="0">
                <a:solidFill>
                  <a:srgbClr val="E4B048"/>
                </a:solidFill>
                <a:latin typeface="Century"/>
                <a:cs typeface="Century"/>
              </a:rPr>
              <a:t>Doctor</a:t>
            </a:r>
            <a:r>
              <a:rPr sz="1800" spc="-4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25" dirty="0">
                <a:solidFill>
                  <a:srgbClr val="E4B048"/>
                </a:solidFill>
                <a:latin typeface="Century"/>
                <a:cs typeface="Century"/>
              </a:rPr>
              <a:t>IV</a:t>
            </a:r>
            <a:endParaRPr sz="1800">
              <a:latin typeface="Century"/>
              <a:cs typeface="Century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613742" y="5071930"/>
            <a:ext cx="216789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(Conspiracy); </a:t>
            </a:r>
            <a:r>
              <a:rPr sz="1800" dirty="0">
                <a:solidFill>
                  <a:srgbClr val="E4B048"/>
                </a:solidFill>
                <a:latin typeface="Century"/>
                <a:cs typeface="Century"/>
              </a:rPr>
              <a:t>Trafficking</a:t>
            </a:r>
            <a:r>
              <a:rPr sz="1800" spc="-18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Cocaine, </a:t>
            </a:r>
            <a:r>
              <a:rPr sz="1800" spc="-35" dirty="0">
                <a:solidFill>
                  <a:srgbClr val="E4B048"/>
                </a:solidFill>
                <a:latin typeface="Century"/>
                <a:cs typeface="Century"/>
              </a:rPr>
              <a:t>28-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100</a:t>
            </a:r>
            <a:r>
              <a:rPr sz="1800" spc="-18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Grams</a:t>
            </a:r>
            <a:endParaRPr sz="1800">
              <a:latin typeface="Century"/>
              <a:cs typeface="Century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498675" y="3700330"/>
            <a:ext cx="16529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75615" marR="5080" indent="-463550">
              <a:lnSpc>
                <a:spcPct val="100000"/>
              </a:lnSpc>
              <a:spcBef>
                <a:spcPts val="100"/>
              </a:spcBef>
            </a:pPr>
            <a:r>
              <a:rPr sz="1800" spc="-35" dirty="0">
                <a:solidFill>
                  <a:srgbClr val="E4B048"/>
                </a:solidFill>
                <a:latin typeface="Century"/>
                <a:cs typeface="Century"/>
              </a:rPr>
              <a:t>Zakaria</a:t>
            </a:r>
            <a:r>
              <a:rPr sz="1800" spc="-16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20" dirty="0">
                <a:solidFill>
                  <a:srgbClr val="E4B048"/>
                </a:solidFill>
                <a:latin typeface="Century"/>
                <a:cs typeface="Century"/>
              </a:rPr>
              <a:t>Ahmad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Quzah</a:t>
            </a:r>
            <a:endParaRPr sz="1800">
              <a:latin typeface="Century"/>
              <a:cs typeface="Century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633402" y="4523290"/>
            <a:ext cx="47555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639695" algn="l"/>
              </a:tabLst>
            </a:pPr>
            <a:r>
              <a:rPr sz="1800" dirty="0">
                <a:solidFill>
                  <a:srgbClr val="E4B048"/>
                </a:solidFill>
                <a:latin typeface="Century"/>
                <a:cs typeface="Century"/>
              </a:rPr>
              <a:t>Trafficking</a:t>
            </a:r>
            <a:r>
              <a:rPr sz="1800" spc="-18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Cocaine</a:t>
            </a:r>
            <a:r>
              <a:rPr sz="1800" dirty="0">
                <a:solidFill>
                  <a:srgbClr val="E4B048"/>
                </a:solidFill>
                <a:latin typeface="Century"/>
                <a:cs typeface="Century"/>
              </a:rPr>
              <a:t>	Trafficking</a:t>
            </a:r>
            <a:r>
              <a:rPr sz="1800" spc="-18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Cocaine</a:t>
            </a:r>
            <a:endParaRPr sz="1800">
              <a:latin typeface="Century"/>
              <a:cs typeface="Century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671578" y="4797610"/>
            <a:ext cx="46805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639695" algn="l"/>
              </a:tabLst>
            </a:pPr>
            <a:r>
              <a:rPr sz="1800" spc="60" dirty="0">
                <a:solidFill>
                  <a:srgbClr val="E4B048"/>
                </a:solidFill>
                <a:latin typeface="Century"/>
                <a:cs typeface="Century"/>
              </a:rPr>
              <a:t>400</a:t>
            </a:r>
            <a:r>
              <a:rPr sz="1800" spc="-18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20" dirty="0">
                <a:solidFill>
                  <a:srgbClr val="E4B048"/>
                </a:solidFill>
                <a:latin typeface="Century"/>
                <a:cs typeface="Century"/>
              </a:rPr>
              <a:t>Gra</a:t>
            </a:r>
            <a:r>
              <a:rPr sz="1800" u="sng" spc="-20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ms</a:t>
            </a:r>
            <a:r>
              <a:rPr sz="1800" u="sng" spc="-175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 </a:t>
            </a:r>
            <a:r>
              <a:rPr sz="1800" u="sng" spc="60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or</a:t>
            </a:r>
            <a:r>
              <a:rPr sz="1800" u="sng" spc="-185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 </a:t>
            </a:r>
            <a:r>
              <a:rPr sz="1800" u="sng" spc="-20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More</a:t>
            </a:r>
            <a:r>
              <a:rPr sz="1800" u="sng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	</a:t>
            </a:r>
            <a:r>
              <a:rPr sz="1800" u="sng" spc="60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400</a:t>
            </a:r>
            <a:r>
              <a:rPr sz="1800" u="sng" spc="-180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 </a:t>
            </a:r>
            <a:r>
              <a:rPr sz="1800" u="sng" spc="-20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Grams</a:t>
            </a:r>
            <a:r>
              <a:rPr sz="1800" u="sng" spc="-175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 </a:t>
            </a:r>
            <a:r>
              <a:rPr sz="1800" u="sng" spc="60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o</a:t>
            </a:r>
            <a:r>
              <a:rPr sz="1800" u="none" spc="60" dirty="0">
                <a:solidFill>
                  <a:srgbClr val="E4B048"/>
                </a:solidFill>
                <a:latin typeface="Century"/>
                <a:cs typeface="Century"/>
              </a:rPr>
              <a:t>r</a:t>
            </a:r>
            <a:r>
              <a:rPr sz="1800" u="none" spc="-18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u="none" spc="-20" dirty="0">
                <a:solidFill>
                  <a:srgbClr val="E4B048"/>
                </a:solidFill>
                <a:latin typeface="Century"/>
                <a:cs typeface="Century"/>
              </a:rPr>
              <a:t>More</a:t>
            </a:r>
            <a:endParaRPr sz="1800">
              <a:latin typeface="Century"/>
              <a:cs typeface="Century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625319" y="5071930"/>
            <a:ext cx="13982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(Conspiracy)</a:t>
            </a:r>
            <a:endParaRPr sz="1800">
              <a:latin typeface="Century"/>
              <a:cs typeface="Century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14789" y="3700330"/>
            <a:ext cx="19259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40080" marR="5080" indent="-628015">
              <a:lnSpc>
                <a:spcPct val="100000"/>
              </a:lnSpc>
              <a:spcBef>
                <a:spcPts val="100"/>
              </a:spcBef>
            </a:pPr>
            <a:r>
              <a:rPr sz="1800" spc="-60" dirty="0">
                <a:solidFill>
                  <a:srgbClr val="E4B048"/>
                </a:solidFill>
                <a:latin typeface="Century"/>
                <a:cs typeface="Century"/>
              </a:rPr>
              <a:t>Mark</a:t>
            </a:r>
            <a:r>
              <a:rPr sz="1800" spc="-15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Christopher </a:t>
            </a:r>
            <a:r>
              <a:rPr sz="1800" spc="-20" dirty="0">
                <a:solidFill>
                  <a:srgbClr val="E4B048"/>
                </a:solidFill>
                <a:latin typeface="Century"/>
                <a:cs typeface="Century"/>
              </a:rPr>
              <a:t>Casey</a:t>
            </a:r>
            <a:endParaRPr sz="1800">
              <a:latin typeface="Century"/>
              <a:cs typeface="Century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04477" y="4523290"/>
            <a:ext cx="234759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635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E4B048"/>
                </a:solidFill>
                <a:latin typeface="Century"/>
                <a:cs typeface="Century"/>
              </a:rPr>
              <a:t>Trafficking</a:t>
            </a:r>
            <a:r>
              <a:rPr sz="1800" spc="-18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Cocaine </a:t>
            </a:r>
            <a:r>
              <a:rPr sz="1800" spc="60" dirty="0">
                <a:solidFill>
                  <a:srgbClr val="E4B048"/>
                </a:solidFill>
                <a:latin typeface="Century"/>
                <a:cs typeface="Century"/>
              </a:rPr>
              <a:t>400</a:t>
            </a:r>
            <a:r>
              <a:rPr sz="1800" spc="-18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20" dirty="0">
                <a:solidFill>
                  <a:srgbClr val="E4B048"/>
                </a:solidFill>
                <a:latin typeface="Century"/>
                <a:cs typeface="Century"/>
              </a:rPr>
              <a:t>Grams</a:t>
            </a:r>
            <a:r>
              <a:rPr sz="1800" spc="-18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60" dirty="0">
                <a:solidFill>
                  <a:srgbClr val="E4B048"/>
                </a:solidFill>
                <a:latin typeface="Century"/>
                <a:cs typeface="Century"/>
              </a:rPr>
              <a:t>or</a:t>
            </a:r>
            <a:r>
              <a:rPr sz="1800" spc="-18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20" dirty="0">
                <a:solidFill>
                  <a:srgbClr val="E4B048"/>
                </a:solidFill>
                <a:latin typeface="Century"/>
                <a:cs typeface="Century"/>
              </a:rPr>
              <a:t>More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(Conspiracy); </a:t>
            </a:r>
            <a:r>
              <a:rPr sz="1800" dirty="0">
                <a:solidFill>
                  <a:srgbClr val="E4B048"/>
                </a:solidFill>
                <a:latin typeface="Century"/>
                <a:cs typeface="Century"/>
              </a:rPr>
              <a:t>Possession</a:t>
            </a:r>
            <a:r>
              <a:rPr sz="1800" spc="-13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75" dirty="0">
                <a:solidFill>
                  <a:srgbClr val="E4B048"/>
                </a:solidFill>
                <a:latin typeface="Century"/>
                <a:cs typeface="Century"/>
              </a:rPr>
              <a:t>of</a:t>
            </a:r>
            <a:r>
              <a:rPr sz="1800" spc="-13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Cocaine</a:t>
            </a:r>
            <a:endParaRPr sz="1800">
              <a:latin typeface="Century"/>
              <a:cs typeface="Century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870915" y="566762"/>
            <a:ext cx="10450195" cy="2965450"/>
            <a:chOff x="870915" y="566762"/>
            <a:chExt cx="10450195" cy="2965450"/>
          </a:xfrm>
        </p:grpSpPr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70915" y="577749"/>
              <a:ext cx="2213356" cy="295114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107729" y="566762"/>
              <a:ext cx="2213355" cy="2962133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17975" y="577749"/>
              <a:ext cx="2213351" cy="2954128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80703" y="579241"/>
              <a:ext cx="2235033" cy="295114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277117" y="3700330"/>
            <a:ext cx="17881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E4B048"/>
                </a:solidFill>
                <a:latin typeface="Century"/>
                <a:cs typeface="Century"/>
              </a:rPr>
              <a:t>Demaro</a:t>
            </a:r>
            <a:r>
              <a:rPr sz="1800" spc="-13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Rollison</a:t>
            </a:r>
            <a:endParaRPr sz="1800">
              <a:latin typeface="Century"/>
              <a:cs typeface="Century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790961" y="4526336"/>
            <a:ext cx="275971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26135" marR="5080" indent="-814069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E4B048"/>
                </a:solidFill>
                <a:latin typeface="Century"/>
                <a:cs typeface="Century"/>
              </a:rPr>
              <a:t>Trafficking</a:t>
            </a:r>
            <a:r>
              <a:rPr sz="1200" spc="2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200" dirty="0">
                <a:solidFill>
                  <a:srgbClr val="E4B048"/>
                </a:solidFill>
                <a:latin typeface="Century"/>
                <a:cs typeface="Century"/>
              </a:rPr>
              <a:t>Cocaine</a:t>
            </a:r>
            <a:r>
              <a:rPr sz="1200" spc="-3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200" spc="-55" dirty="0">
                <a:solidFill>
                  <a:srgbClr val="E4B048"/>
                </a:solidFill>
                <a:latin typeface="Century"/>
                <a:cs typeface="Century"/>
              </a:rPr>
              <a:t>Base,</a:t>
            </a:r>
            <a:r>
              <a:rPr sz="1200" spc="-1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200" spc="-20" dirty="0">
                <a:solidFill>
                  <a:srgbClr val="E4B048"/>
                </a:solidFill>
                <a:latin typeface="Century"/>
                <a:cs typeface="Century"/>
              </a:rPr>
              <a:t>10-28</a:t>
            </a:r>
            <a:r>
              <a:rPr sz="1200" spc="-3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200" spc="-10" dirty="0">
                <a:solidFill>
                  <a:srgbClr val="E4B048"/>
                </a:solidFill>
                <a:latin typeface="Century"/>
                <a:cs typeface="Century"/>
              </a:rPr>
              <a:t>Grams; PWID</a:t>
            </a:r>
            <a:r>
              <a:rPr sz="1200" spc="-10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200" spc="-10" dirty="0">
                <a:solidFill>
                  <a:srgbClr val="E4B048"/>
                </a:solidFill>
                <a:latin typeface="Century"/>
                <a:cs typeface="Century"/>
              </a:rPr>
              <a:t>Cocaine;</a:t>
            </a:r>
            <a:endParaRPr sz="1200">
              <a:latin typeface="Century"/>
              <a:cs typeface="Century"/>
            </a:endParaRPr>
          </a:p>
          <a:p>
            <a:pPr marL="295910" marR="287020" indent="474980">
              <a:lnSpc>
                <a:spcPct val="100000"/>
              </a:lnSpc>
            </a:pPr>
            <a:r>
              <a:rPr sz="1200" spc="-10" dirty="0">
                <a:solidFill>
                  <a:srgbClr val="E4B048"/>
                </a:solidFill>
                <a:latin typeface="Century"/>
                <a:cs typeface="Century"/>
              </a:rPr>
              <a:t>PWID</a:t>
            </a:r>
            <a:r>
              <a:rPr sz="1200" spc="-11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200" spc="-10" dirty="0">
                <a:solidFill>
                  <a:srgbClr val="E4B048"/>
                </a:solidFill>
                <a:latin typeface="Century"/>
                <a:cs typeface="Century"/>
              </a:rPr>
              <a:t>Marijuana; </a:t>
            </a:r>
            <a:r>
              <a:rPr sz="1200" dirty="0">
                <a:solidFill>
                  <a:srgbClr val="E4B048"/>
                </a:solidFill>
                <a:latin typeface="Century"/>
                <a:cs typeface="Century"/>
              </a:rPr>
              <a:t>Possession</a:t>
            </a:r>
            <a:r>
              <a:rPr sz="1200" spc="1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200" dirty="0">
                <a:solidFill>
                  <a:srgbClr val="E4B048"/>
                </a:solidFill>
                <a:latin typeface="Century"/>
                <a:cs typeface="Century"/>
              </a:rPr>
              <a:t>of</a:t>
            </a:r>
            <a:r>
              <a:rPr sz="1200" spc="-6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200" spc="-20" dirty="0">
                <a:solidFill>
                  <a:srgbClr val="E4B048"/>
                </a:solidFill>
                <a:latin typeface="Century"/>
                <a:cs typeface="Century"/>
              </a:rPr>
              <a:t>a</a:t>
            </a:r>
            <a:r>
              <a:rPr sz="1200" spc="-7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200" spc="-30" dirty="0">
                <a:solidFill>
                  <a:srgbClr val="E4B048"/>
                </a:solidFill>
                <a:latin typeface="Century"/>
                <a:cs typeface="Century"/>
              </a:rPr>
              <a:t>Firearm</a:t>
            </a:r>
            <a:r>
              <a:rPr sz="1200" spc="-5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200" spc="-10" dirty="0">
                <a:solidFill>
                  <a:srgbClr val="E4B048"/>
                </a:solidFill>
                <a:latin typeface="Century"/>
                <a:cs typeface="Century"/>
              </a:rPr>
              <a:t>During </a:t>
            </a:r>
            <a:r>
              <a:rPr sz="1200" dirty="0">
                <a:solidFill>
                  <a:srgbClr val="E4B048"/>
                </a:solidFill>
                <a:latin typeface="Century"/>
                <a:cs typeface="Century"/>
              </a:rPr>
              <a:t>Commission</a:t>
            </a:r>
            <a:r>
              <a:rPr sz="1200" spc="-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200" dirty="0">
                <a:solidFill>
                  <a:srgbClr val="E4B048"/>
                </a:solidFill>
                <a:latin typeface="Century"/>
                <a:cs typeface="Century"/>
              </a:rPr>
              <a:t>of</a:t>
            </a:r>
            <a:r>
              <a:rPr sz="1200" spc="-3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200" dirty="0">
                <a:solidFill>
                  <a:srgbClr val="E4B048"/>
                </a:solidFill>
                <a:latin typeface="Century"/>
                <a:cs typeface="Century"/>
              </a:rPr>
              <a:t>or</a:t>
            </a:r>
            <a:r>
              <a:rPr sz="1200" spc="-3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200" spc="-10" dirty="0">
                <a:solidFill>
                  <a:srgbClr val="E4B048"/>
                </a:solidFill>
                <a:latin typeface="Century"/>
                <a:cs typeface="Century"/>
              </a:rPr>
              <a:t>Attempt</a:t>
            </a:r>
            <a:r>
              <a:rPr sz="1200" spc="-4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200" spc="-25" dirty="0">
                <a:solidFill>
                  <a:srgbClr val="E4B048"/>
                </a:solidFill>
                <a:latin typeface="Century"/>
                <a:cs typeface="Century"/>
              </a:rPr>
              <a:t>to</a:t>
            </a:r>
            <a:endParaRPr sz="1200">
              <a:latin typeface="Century"/>
              <a:cs typeface="Century"/>
            </a:endParaRPr>
          </a:p>
          <a:p>
            <a:pPr marL="537845">
              <a:lnSpc>
                <a:spcPct val="100000"/>
              </a:lnSpc>
            </a:pPr>
            <a:r>
              <a:rPr sz="1200" dirty="0">
                <a:solidFill>
                  <a:srgbClr val="E4B048"/>
                </a:solidFill>
                <a:latin typeface="Century"/>
                <a:cs typeface="Century"/>
              </a:rPr>
              <a:t>Commit</a:t>
            </a:r>
            <a:r>
              <a:rPr sz="1200" spc="-11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200" spc="-20" dirty="0">
                <a:solidFill>
                  <a:srgbClr val="E4B048"/>
                </a:solidFill>
                <a:latin typeface="Century"/>
                <a:cs typeface="Century"/>
              </a:rPr>
              <a:t>a</a:t>
            </a:r>
            <a:r>
              <a:rPr sz="1200" spc="-10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200" spc="-10" dirty="0">
                <a:solidFill>
                  <a:srgbClr val="E4B048"/>
                </a:solidFill>
                <a:latin typeface="Century"/>
                <a:cs typeface="Century"/>
              </a:rPr>
              <a:t>Violent</a:t>
            </a:r>
            <a:r>
              <a:rPr sz="1200" spc="-9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200" spc="-20" dirty="0">
                <a:solidFill>
                  <a:srgbClr val="E4B048"/>
                </a:solidFill>
                <a:latin typeface="Century"/>
                <a:cs typeface="Century"/>
              </a:rPr>
              <a:t>Crime</a:t>
            </a:r>
            <a:endParaRPr sz="1200">
              <a:latin typeface="Century"/>
              <a:cs typeface="Century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155195" y="3700330"/>
            <a:ext cx="10871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35" dirty="0">
                <a:solidFill>
                  <a:srgbClr val="E4B048"/>
                </a:solidFill>
                <a:latin typeface="Century"/>
                <a:cs typeface="Century"/>
              </a:rPr>
              <a:t>Evan</a:t>
            </a:r>
            <a:r>
              <a:rPr sz="1800" spc="-18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20" dirty="0">
                <a:solidFill>
                  <a:srgbClr val="E4B048"/>
                </a:solidFill>
                <a:latin typeface="Century"/>
                <a:cs typeface="Century"/>
              </a:rPr>
              <a:t>Cole</a:t>
            </a:r>
            <a:endParaRPr sz="1800">
              <a:latin typeface="Century"/>
              <a:cs typeface="Century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20348" y="5071930"/>
            <a:ext cx="2757170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6070" marR="299720" algn="ctr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(Conspiracy); </a:t>
            </a:r>
            <a:r>
              <a:rPr sz="1800" dirty="0">
                <a:solidFill>
                  <a:srgbClr val="E4B048"/>
                </a:solidFill>
                <a:latin typeface="Century"/>
                <a:cs typeface="Century"/>
              </a:rPr>
              <a:t>Trafficking</a:t>
            </a:r>
            <a:r>
              <a:rPr sz="1800" spc="-18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Cocaine, </a:t>
            </a:r>
            <a:r>
              <a:rPr sz="1800" spc="-35" dirty="0">
                <a:solidFill>
                  <a:srgbClr val="E4B048"/>
                </a:solidFill>
                <a:latin typeface="Century"/>
                <a:cs typeface="Century"/>
              </a:rPr>
              <a:t>28-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100</a:t>
            </a:r>
            <a:r>
              <a:rPr sz="1800" spc="-18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Grams;</a:t>
            </a:r>
            <a:endParaRPr sz="1800">
              <a:latin typeface="Century"/>
              <a:cs typeface="Century"/>
            </a:endParaRPr>
          </a:p>
          <a:p>
            <a:pPr marL="12065" marR="5080" algn="ctr">
              <a:lnSpc>
                <a:spcPct val="100000"/>
              </a:lnSpc>
            </a:pPr>
            <a:r>
              <a:rPr sz="1800" dirty="0">
                <a:solidFill>
                  <a:srgbClr val="E4B048"/>
                </a:solidFill>
                <a:latin typeface="Century"/>
                <a:cs typeface="Century"/>
              </a:rPr>
              <a:t>Possession</a:t>
            </a:r>
            <a:r>
              <a:rPr sz="1800" spc="-13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75" dirty="0">
                <a:solidFill>
                  <a:srgbClr val="E4B048"/>
                </a:solidFill>
                <a:latin typeface="Century"/>
                <a:cs typeface="Century"/>
              </a:rPr>
              <a:t>of</a:t>
            </a:r>
            <a:r>
              <a:rPr sz="1800" spc="-13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Contraband </a:t>
            </a:r>
            <a:r>
              <a:rPr sz="1800" dirty="0">
                <a:solidFill>
                  <a:srgbClr val="E4B048"/>
                </a:solidFill>
                <a:latin typeface="Century"/>
                <a:cs typeface="Century"/>
              </a:rPr>
              <a:t>in</a:t>
            </a:r>
            <a:r>
              <a:rPr sz="1800" spc="-15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dirty="0">
                <a:solidFill>
                  <a:srgbClr val="E4B048"/>
                </a:solidFill>
                <a:latin typeface="Century"/>
                <a:cs typeface="Century"/>
              </a:rPr>
              <a:t>County</a:t>
            </a:r>
            <a:r>
              <a:rPr sz="1800" spc="-16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20" dirty="0">
                <a:solidFill>
                  <a:srgbClr val="E4B048"/>
                </a:solidFill>
                <a:latin typeface="Century"/>
                <a:cs typeface="Century"/>
              </a:rPr>
              <a:t>Jail</a:t>
            </a:r>
            <a:endParaRPr sz="1800">
              <a:latin typeface="Century"/>
              <a:cs typeface="Century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579499" y="3700330"/>
            <a:ext cx="14909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00" marR="5080" indent="-178435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Angel</a:t>
            </a:r>
            <a:r>
              <a:rPr sz="1800" spc="-17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Castillo Menendez</a:t>
            </a:r>
            <a:endParaRPr sz="1800">
              <a:latin typeface="Century"/>
              <a:cs typeface="Century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633988" y="4523290"/>
            <a:ext cx="47548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639695" algn="l"/>
              </a:tabLst>
            </a:pPr>
            <a:r>
              <a:rPr sz="1800" dirty="0">
                <a:solidFill>
                  <a:srgbClr val="E4B048"/>
                </a:solidFill>
                <a:latin typeface="Century"/>
                <a:cs typeface="Century"/>
              </a:rPr>
              <a:t>Trafficking</a:t>
            </a:r>
            <a:r>
              <a:rPr sz="1800" spc="-18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Cocaine</a:t>
            </a:r>
            <a:r>
              <a:rPr sz="1800" dirty="0">
                <a:solidFill>
                  <a:srgbClr val="E4B048"/>
                </a:solidFill>
                <a:latin typeface="Century"/>
                <a:cs typeface="Century"/>
              </a:rPr>
              <a:t>	Trafficking</a:t>
            </a:r>
            <a:r>
              <a:rPr sz="1800" spc="-18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Cocaine</a:t>
            </a:r>
            <a:endParaRPr sz="1800">
              <a:latin typeface="Century"/>
              <a:cs typeface="Century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672164" y="4797610"/>
            <a:ext cx="46805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639695" algn="l"/>
              </a:tabLst>
            </a:pPr>
            <a:r>
              <a:rPr sz="1800" spc="60" dirty="0">
                <a:solidFill>
                  <a:srgbClr val="E4B048"/>
                </a:solidFill>
                <a:latin typeface="Century"/>
                <a:cs typeface="Century"/>
              </a:rPr>
              <a:t>400</a:t>
            </a:r>
            <a:r>
              <a:rPr sz="1800" spc="-18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20" dirty="0">
                <a:solidFill>
                  <a:srgbClr val="E4B048"/>
                </a:solidFill>
                <a:latin typeface="Century"/>
                <a:cs typeface="Century"/>
              </a:rPr>
              <a:t>Gra</a:t>
            </a:r>
            <a:r>
              <a:rPr sz="1800" u="sng" spc="-20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ms</a:t>
            </a:r>
            <a:r>
              <a:rPr sz="1800" u="sng" spc="-175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 </a:t>
            </a:r>
            <a:r>
              <a:rPr sz="1800" u="sng" spc="60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or</a:t>
            </a:r>
            <a:r>
              <a:rPr sz="1800" u="sng" spc="-185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 </a:t>
            </a:r>
            <a:r>
              <a:rPr sz="1800" u="sng" spc="-20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More</a:t>
            </a:r>
            <a:r>
              <a:rPr sz="1800" u="sng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	</a:t>
            </a:r>
            <a:r>
              <a:rPr sz="1800" u="sng" spc="60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400</a:t>
            </a:r>
            <a:r>
              <a:rPr sz="1800" u="sng" spc="-180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 </a:t>
            </a:r>
            <a:r>
              <a:rPr sz="1800" u="sng" spc="-20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Grams</a:t>
            </a:r>
            <a:r>
              <a:rPr sz="1800" u="sng" spc="-175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 </a:t>
            </a:r>
            <a:r>
              <a:rPr sz="1800" u="sng" spc="60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o</a:t>
            </a:r>
            <a:r>
              <a:rPr sz="1800" u="none" spc="60" dirty="0">
                <a:solidFill>
                  <a:srgbClr val="E4B048"/>
                </a:solidFill>
                <a:latin typeface="Century"/>
                <a:cs typeface="Century"/>
              </a:rPr>
              <a:t>r</a:t>
            </a:r>
            <a:r>
              <a:rPr sz="1800" u="none" spc="-18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u="none" spc="-20" dirty="0">
                <a:solidFill>
                  <a:srgbClr val="E4B048"/>
                </a:solidFill>
                <a:latin typeface="Century"/>
                <a:cs typeface="Century"/>
              </a:rPr>
              <a:t>More</a:t>
            </a:r>
            <a:endParaRPr sz="1800">
              <a:latin typeface="Century"/>
              <a:cs typeface="Century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625447" y="5071930"/>
            <a:ext cx="13982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(Conspiracy)</a:t>
            </a:r>
            <a:endParaRPr sz="1800">
              <a:latin typeface="Century"/>
              <a:cs typeface="Century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11971" y="3700330"/>
            <a:ext cx="15316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E4B048"/>
                </a:solidFill>
                <a:latin typeface="Century"/>
                <a:cs typeface="Century"/>
              </a:rPr>
              <a:t>Richard</a:t>
            </a:r>
            <a:r>
              <a:rPr sz="1800" spc="-9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20" dirty="0">
                <a:solidFill>
                  <a:srgbClr val="E4B048"/>
                </a:solidFill>
                <a:latin typeface="Century"/>
                <a:cs typeface="Century"/>
              </a:rPr>
              <a:t>Pham</a:t>
            </a:r>
            <a:endParaRPr sz="1800">
              <a:latin typeface="Century"/>
              <a:cs typeface="Century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31319" y="4526336"/>
            <a:ext cx="2491105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41020" marR="535305" algn="ctr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E4B048"/>
                </a:solidFill>
                <a:latin typeface="Century"/>
                <a:cs typeface="Century"/>
              </a:rPr>
              <a:t>Trafficking</a:t>
            </a:r>
            <a:r>
              <a:rPr sz="1200" spc="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200" spc="-10" dirty="0">
                <a:solidFill>
                  <a:srgbClr val="E4B048"/>
                </a:solidFill>
                <a:latin typeface="Century"/>
                <a:cs typeface="Century"/>
              </a:rPr>
              <a:t>Cocaine </a:t>
            </a:r>
            <a:r>
              <a:rPr sz="1200" dirty="0">
                <a:solidFill>
                  <a:srgbClr val="E4B048"/>
                </a:solidFill>
                <a:latin typeface="Century"/>
                <a:cs typeface="Century"/>
              </a:rPr>
              <a:t>400</a:t>
            </a:r>
            <a:r>
              <a:rPr sz="1200" spc="-3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200" spc="-10" dirty="0">
                <a:solidFill>
                  <a:srgbClr val="E4B048"/>
                </a:solidFill>
                <a:latin typeface="Century"/>
                <a:cs typeface="Century"/>
              </a:rPr>
              <a:t>Grams</a:t>
            </a:r>
            <a:r>
              <a:rPr sz="1200" spc="-3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200" dirty="0">
                <a:solidFill>
                  <a:srgbClr val="E4B048"/>
                </a:solidFill>
                <a:latin typeface="Century"/>
                <a:cs typeface="Century"/>
              </a:rPr>
              <a:t>or</a:t>
            </a:r>
            <a:r>
              <a:rPr sz="1200" spc="-4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200" spc="-20" dirty="0">
                <a:solidFill>
                  <a:srgbClr val="E4B048"/>
                </a:solidFill>
                <a:latin typeface="Century"/>
                <a:cs typeface="Century"/>
              </a:rPr>
              <a:t>More </a:t>
            </a:r>
            <a:r>
              <a:rPr sz="1200" spc="-10" dirty="0">
                <a:solidFill>
                  <a:srgbClr val="E4B048"/>
                </a:solidFill>
                <a:latin typeface="Century"/>
                <a:cs typeface="Century"/>
              </a:rPr>
              <a:t>(Conspiracy);</a:t>
            </a:r>
            <a:endParaRPr sz="1200">
              <a:latin typeface="Century"/>
              <a:cs typeface="Century"/>
            </a:endParaRPr>
          </a:p>
          <a:p>
            <a:pPr marL="12700" marR="5080" indent="-635" algn="ctr">
              <a:lnSpc>
                <a:spcPct val="100000"/>
              </a:lnSpc>
            </a:pPr>
            <a:r>
              <a:rPr sz="1200" spc="-10" dirty="0">
                <a:solidFill>
                  <a:srgbClr val="E4B048"/>
                </a:solidFill>
                <a:latin typeface="Century"/>
                <a:cs typeface="Century"/>
              </a:rPr>
              <a:t>Trafficking</a:t>
            </a:r>
            <a:r>
              <a:rPr sz="1200" spc="-1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200" dirty="0">
                <a:solidFill>
                  <a:srgbClr val="E4B048"/>
                </a:solidFill>
                <a:latin typeface="Century"/>
                <a:cs typeface="Century"/>
              </a:rPr>
              <a:t>Cocaine,</a:t>
            </a:r>
            <a:r>
              <a:rPr sz="1200" spc="-5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200" spc="-50" dirty="0">
                <a:solidFill>
                  <a:srgbClr val="E4B048"/>
                </a:solidFill>
                <a:latin typeface="Century"/>
                <a:cs typeface="Century"/>
              </a:rPr>
              <a:t>10</a:t>
            </a:r>
            <a:r>
              <a:rPr sz="1200" spc="-6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200" dirty="0">
                <a:solidFill>
                  <a:srgbClr val="E4B048"/>
                </a:solidFill>
                <a:latin typeface="Century"/>
                <a:cs typeface="Century"/>
              </a:rPr>
              <a:t>-</a:t>
            </a:r>
            <a:r>
              <a:rPr sz="1200" spc="-20" dirty="0">
                <a:solidFill>
                  <a:srgbClr val="E4B048"/>
                </a:solidFill>
                <a:latin typeface="Century"/>
                <a:cs typeface="Century"/>
              </a:rPr>
              <a:t>28</a:t>
            </a:r>
            <a:r>
              <a:rPr sz="1200" spc="-6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200" spc="-10" dirty="0">
                <a:solidFill>
                  <a:srgbClr val="E4B048"/>
                </a:solidFill>
                <a:latin typeface="Century"/>
                <a:cs typeface="Century"/>
              </a:rPr>
              <a:t>Grams; Distribution</a:t>
            </a:r>
            <a:r>
              <a:rPr sz="1200" spc="-3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200" dirty="0">
                <a:solidFill>
                  <a:srgbClr val="E4B048"/>
                </a:solidFill>
                <a:latin typeface="Century"/>
                <a:cs typeface="Century"/>
              </a:rPr>
              <a:t>of</a:t>
            </a:r>
            <a:r>
              <a:rPr sz="1200" spc="-6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200" spc="-10" dirty="0">
                <a:solidFill>
                  <a:srgbClr val="E4B048"/>
                </a:solidFill>
                <a:latin typeface="Century"/>
                <a:cs typeface="Century"/>
              </a:rPr>
              <a:t>Methamphetamine; Trafficking </a:t>
            </a:r>
            <a:r>
              <a:rPr sz="1200" dirty="0">
                <a:solidFill>
                  <a:srgbClr val="E4B048"/>
                </a:solidFill>
                <a:latin typeface="Century"/>
                <a:cs typeface="Century"/>
              </a:rPr>
              <a:t>Cocaine,</a:t>
            </a:r>
            <a:r>
              <a:rPr sz="1200" spc="-5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200" spc="-20" dirty="0">
                <a:solidFill>
                  <a:srgbClr val="E4B048"/>
                </a:solidFill>
                <a:latin typeface="Century"/>
                <a:cs typeface="Century"/>
              </a:rPr>
              <a:t>28-</a:t>
            </a:r>
            <a:r>
              <a:rPr sz="1200" spc="-10" dirty="0">
                <a:solidFill>
                  <a:srgbClr val="E4B048"/>
                </a:solidFill>
                <a:latin typeface="Century"/>
                <a:cs typeface="Century"/>
              </a:rPr>
              <a:t>100</a:t>
            </a:r>
            <a:r>
              <a:rPr sz="1200" spc="-4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200" spc="-10" dirty="0">
                <a:solidFill>
                  <a:srgbClr val="E4B048"/>
                </a:solidFill>
                <a:latin typeface="Century"/>
                <a:cs typeface="Century"/>
              </a:rPr>
              <a:t>Grams; Trafficking</a:t>
            </a:r>
            <a:r>
              <a:rPr sz="1200" spc="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200" spc="-10" dirty="0">
                <a:solidFill>
                  <a:srgbClr val="E4B048"/>
                </a:solidFill>
                <a:latin typeface="Century"/>
                <a:cs typeface="Century"/>
              </a:rPr>
              <a:t>Fentanyl;</a:t>
            </a:r>
            <a:endParaRPr sz="1200">
              <a:latin typeface="Century"/>
              <a:cs typeface="Century"/>
            </a:endParaRPr>
          </a:p>
          <a:p>
            <a:pPr marL="635" algn="ctr">
              <a:lnSpc>
                <a:spcPct val="100000"/>
              </a:lnSpc>
            </a:pPr>
            <a:r>
              <a:rPr sz="1200" spc="-10" dirty="0">
                <a:solidFill>
                  <a:srgbClr val="E4B048"/>
                </a:solidFill>
                <a:latin typeface="Century"/>
                <a:cs typeface="Century"/>
              </a:rPr>
              <a:t>PWID</a:t>
            </a:r>
            <a:r>
              <a:rPr sz="1200" spc="-11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200" spc="-10" dirty="0">
                <a:solidFill>
                  <a:srgbClr val="E4B048"/>
                </a:solidFill>
                <a:latin typeface="Century"/>
                <a:cs typeface="Century"/>
              </a:rPr>
              <a:t>Fentanyl</a:t>
            </a:r>
            <a:endParaRPr sz="1200">
              <a:latin typeface="Century"/>
              <a:cs typeface="Century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884443" y="664946"/>
            <a:ext cx="10328910" cy="2856865"/>
            <a:chOff x="884443" y="664946"/>
            <a:chExt cx="10328910" cy="2856865"/>
          </a:xfrm>
        </p:grpSpPr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84443" y="696125"/>
              <a:ext cx="2186300" cy="273287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60990" y="664946"/>
              <a:ext cx="2082161" cy="276405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96781" y="696125"/>
              <a:ext cx="2016290" cy="282516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28283" y="690194"/>
              <a:ext cx="2192743" cy="274473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422415" y="3700330"/>
            <a:ext cx="14960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9710" marR="5080" indent="-207645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Eric</a:t>
            </a:r>
            <a:r>
              <a:rPr sz="1800" spc="-18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Deangelo McKenzie</a:t>
            </a:r>
            <a:endParaRPr sz="1800">
              <a:latin typeface="Century"/>
              <a:cs typeface="Century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087287" y="4523290"/>
            <a:ext cx="212788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E4B048"/>
                </a:solidFill>
                <a:latin typeface="Century"/>
                <a:cs typeface="Century"/>
              </a:rPr>
              <a:t>Trafficking</a:t>
            </a:r>
            <a:r>
              <a:rPr sz="1800" spc="-18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Cocaine </a:t>
            </a:r>
            <a:r>
              <a:rPr sz="1800" spc="60" dirty="0">
                <a:solidFill>
                  <a:srgbClr val="E4B048"/>
                </a:solidFill>
                <a:latin typeface="Century"/>
                <a:cs typeface="Century"/>
              </a:rPr>
              <a:t>400</a:t>
            </a:r>
            <a:r>
              <a:rPr sz="1800" spc="-18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20" dirty="0">
                <a:solidFill>
                  <a:srgbClr val="E4B048"/>
                </a:solidFill>
                <a:latin typeface="Century"/>
                <a:cs typeface="Century"/>
              </a:rPr>
              <a:t>Grams</a:t>
            </a:r>
            <a:r>
              <a:rPr sz="1800" spc="-18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60" dirty="0">
                <a:solidFill>
                  <a:srgbClr val="E4B048"/>
                </a:solidFill>
                <a:latin typeface="Century"/>
                <a:cs typeface="Century"/>
              </a:rPr>
              <a:t>or</a:t>
            </a:r>
            <a:r>
              <a:rPr sz="1800" spc="-18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20" dirty="0">
                <a:solidFill>
                  <a:srgbClr val="E4B048"/>
                </a:solidFill>
                <a:latin typeface="Century"/>
                <a:cs typeface="Century"/>
              </a:rPr>
              <a:t>More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(Conspiracy)</a:t>
            </a:r>
            <a:endParaRPr sz="1800">
              <a:latin typeface="Century"/>
              <a:cs typeface="Century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975792" y="3700330"/>
            <a:ext cx="14446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E4B048"/>
                </a:solidFill>
                <a:latin typeface="Century"/>
                <a:cs typeface="Century"/>
              </a:rPr>
              <a:t>Antonio</a:t>
            </a:r>
            <a:r>
              <a:rPr sz="1800" spc="-6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20" dirty="0">
                <a:solidFill>
                  <a:srgbClr val="E4B048"/>
                </a:solidFill>
                <a:latin typeface="Century"/>
                <a:cs typeface="Century"/>
              </a:rPr>
              <a:t>Levy</a:t>
            </a:r>
            <a:endParaRPr sz="1800">
              <a:latin typeface="Century"/>
              <a:cs typeface="Century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719906" y="3700330"/>
            <a:ext cx="12109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1775" marR="5080" indent="-21971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David</a:t>
            </a:r>
            <a:r>
              <a:rPr sz="1800" spc="-17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40" dirty="0">
                <a:solidFill>
                  <a:srgbClr val="E4B048"/>
                </a:solidFill>
                <a:latin typeface="Century"/>
                <a:cs typeface="Century"/>
              </a:rPr>
              <a:t>Slavi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Ivanov</a:t>
            </a:r>
            <a:endParaRPr sz="1800">
              <a:latin typeface="Century"/>
              <a:cs typeface="Century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634492" y="4523290"/>
            <a:ext cx="47542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639060" algn="l"/>
              </a:tabLst>
            </a:pPr>
            <a:r>
              <a:rPr sz="1800" dirty="0">
                <a:solidFill>
                  <a:srgbClr val="E4B048"/>
                </a:solidFill>
                <a:latin typeface="Century"/>
                <a:cs typeface="Century"/>
              </a:rPr>
              <a:t>Trafficking</a:t>
            </a:r>
            <a:r>
              <a:rPr sz="1800" spc="-18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Cocaine</a:t>
            </a:r>
            <a:r>
              <a:rPr sz="1800" dirty="0">
                <a:solidFill>
                  <a:srgbClr val="E4B048"/>
                </a:solidFill>
                <a:latin typeface="Century"/>
                <a:cs typeface="Century"/>
              </a:rPr>
              <a:t>	Trafficking</a:t>
            </a:r>
            <a:r>
              <a:rPr sz="1800" spc="-18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Cocaine</a:t>
            </a:r>
            <a:endParaRPr sz="1800">
              <a:latin typeface="Century"/>
              <a:cs typeface="Century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672668" y="4797610"/>
            <a:ext cx="46799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8455" marR="5080" indent="-326390">
              <a:lnSpc>
                <a:spcPct val="100000"/>
              </a:lnSpc>
              <a:spcBef>
                <a:spcPts val="100"/>
              </a:spcBef>
              <a:tabLst>
                <a:tab pos="2639060" algn="l"/>
                <a:tab pos="2965450" algn="l"/>
              </a:tabLst>
            </a:pPr>
            <a:r>
              <a:rPr sz="1800" spc="60" dirty="0">
                <a:solidFill>
                  <a:srgbClr val="E4B048"/>
                </a:solidFill>
                <a:latin typeface="Century"/>
                <a:cs typeface="Century"/>
              </a:rPr>
              <a:t>400</a:t>
            </a:r>
            <a:r>
              <a:rPr sz="1800" spc="-18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20" dirty="0">
                <a:solidFill>
                  <a:srgbClr val="E4B048"/>
                </a:solidFill>
                <a:latin typeface="Century"/>
                <a:cs typeface="Century"/>
              </a:rPr>
              <a:t>Gra</a:t>
            </a:r>
            <a:r>
              <a:rPr sz="1800" u="sng" spc="-20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ms</a:t>
            </a:r>
            <a:r>
              <a:rPr sz="1800" u="sng" spc="-175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 </a:t>
            </a:r>
            <a:r>
              <a:rPr sz="1800" u="sng" spc="60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or</a:t>
            </a:r>
            <a:r>
              <a:rPr sz="1800" u="sng" spc="-185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 </a:t>
            </a:r>
            <a:r>
              <a:rPr sz="1800" u="sng" spc="-20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More</a:t>
            </a:r>
            <a:r>
              <a:rPr sz="1800" u="sng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	</a:t>
            </a:r>
            <a:r>
              <a:rPr sz="1800" u="sng" spc="60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400</a:t>
            </a:r>
            <a:r>
              <a:rPr sz="1800" u="sng" spc="-180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 </a:t>
            </a:r>
            <a:r>
              <a:rPr sz="1800" u="sng" spc="-20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Grams</a:t>
            </a:r>
            <a:r>
              <a:rPr sz="1800" u="sng" spc="-175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 </a:t>
            </a:r>
            <a:r>
              <a:rPr sz="1800" u="sng" spc="60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o</a:t>
            </a:r>
            <a:r>
              <a:rPr sz="1800" u="none" spc="60" dirty="0">
                <a:solidFill>
                  <a:srgbClr val="E4B048"/>
                </a:solidFill>
                <a:latin typeface="Century"/>
                <a:cs typeface="Century"/>
              </a:rPr>
              <a:t>r</a:t>
            </a:r>
            <a:r>
              <a:rPr sz="1800" u="none" spc="-18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u="none" spc="-20" dirty="0">
                <a:solidFill>
                  <a:srgbClr val="E4B048"/>
                </a:solidFill>
                <a:latin typeface="Century"/>
                <a:cs typeface="Century"/>
              </a:rPr>
              <a:t>More </a:t>
            </a:r>
            <a:r>
              <a:rPr sz="1800" u="none" spc="-10" dirty="0">
                <a:solidFill>
                  <a:srgbClr val="E4B048"/>
                </a:solidFill>
                <a:latin typeface="Century"/>
                <a:cs typeface="Century"/>
              </a:rPr>
              <a:t>(Conspiracy)</a:t>
            </a:r>
            <a:r>
              <a:rPr sz="1800" u="none" dirty="0">
                <a:solidFill>
                  <a:srgbClr val="E4B048"/>
                </a:solidFill>
                <a:latin typeface="Century"/>
                <a:cs typeface="Century"/>
              </a:rPr>
              <a:t>		</a:t>
            </a:r>
            <a:r>
              <a:rPr sz="1800" u="none" spc="-10" dirty="0">
                <a:solidFill>
                  <a:srgbClr val="E4B048"/>
                </a:solidFill>
                <a:latin typeface="Century"/>
                <a:cs typeface="Century"/>
              </a:rPr>
              <a:t>(Conspiracy)</a:t>
            </a:r>
            <a:endParaRPr sz="1800">
              <a:latin typeface="Century"/>
              <a:cs typeface="Century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46283" y="3700330"/>
            <a:ext cx="18205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73405" marR="5080" indent="-56134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solidFill>
                  <a:srgbClr val="E4B048"/>
                </a:solidFill>
                <a:latin typeface="Century"/>
                <a:cs typeface="Century"/>
              </a:rPr>
              <a:t>Branden</a:t>
            </a:r>
            <a:r>
              <a:rPr sz="1800" spc="-13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Antwan Ferrell</a:t>
            </a:r>
            <a:endParaRPr sz="1800">
              <a:latin typeface="Century"/>
              <a:cs typeface="Century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12094" y="4523290"/>
            <a:ext cx="212788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E4B048"/>
                </a:solidFill>
                <a:latin typeface="Century"/>
                <a:cs typeface="Century"/>
              </a:rPr>
              <a:t>Trafficking</a:t>
            </a:r>
            <a:r>
              <a:rPr sz="1800" spc="-18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Cocaine </a:t>
            </a:r>
            <a:r>
              <a:rPr sz="1800" spc="60" dirty="0">
                <a:solidFill>
                  <a:srgbClr val="E4B048"/>
                </a:solidFill>
                <a:latin typeface="Century"/>
                <a:cs typeface="Century"/>
              </a:rPr>
              <a:t>400</a:t>
            </a:r>
            <a:r>
              <a:rPr sz="1800" spc="-18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20" dirty="0">
                <a:solidFill>
                  <a:srgbClr val="E4B048"/>
                </a:solidFill>
                <a:latin typeface="Century"/>
                <a:cs typeface="Century"/>
              </a:rPr>
              <a:t>Grams</a:t>
            </a:r>
            <a:r>
              <a:rPr sz="1800" spc="-18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60" dirty="0">
                <a:solidFill>
                  <a:srgbClr val="E4B048"/>
                </a:solidFill>
                <a:latin typeface="Century"/>
                <a:cs typeface="Century"/>
              </a:rPr>
              <a:t>or</a:t>
            </a:r>
            <a:r>
              <a:rPr sz="1800" spc="-18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20" dirty="0">
                <a:solidFill>
                  <a:srgbClr val="E4B048"/>
                </a:solidFill>
                <a:latin typeface="Century"/>
                <a:cs typeface="Century"/>
              </a:rPr>
              <a:t>More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(Conspiracy)</a:t>
            </a:r>
            <a:endParaRPr sz="1800">
              <a:latin typeface="Century"/>
              <a:cs typeface="Century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014873" y="593699"/>
            <a:ext cx="10118090" cy="2686050"/>
            <a:chOff x="1014873" y="593699"/>
            <a:chExt cx="10118090" cy="2686050"/>
          </a:xfrm>
        </p:grpSpPr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37495" y="593699"/>
              <a:ext cx="1921459" cy="268597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63921" y="596671"/>
              <a:ext cx="1921457" cy="268299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14873" y="593699"/>
              <a:ext cx="1921466" cy="26830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11259" y="593699"/>
              <a:ext cx="1921459" cy="268299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94886" y="3699933"/>
            <a:ext cx="1844039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24485">
              <a:lnSpc>
                <a:spcPct val="100000"/>
              </a:lnSpc>
              <a:spcBef>
                <a:spcPts val="100"/>
              </a:spcBef>
            </a:pPr>
            <a:r>
              <a:rPr sz="1800" spc="-45" dirty="0">
                <a:solidFill>
                  <a:srgbClr val="E4B048"/>
                </a:solidFill>
                <a:latin typeface="Century"/>
                <a:cs typeface="Century"/>
              </a:rPr>
              <a:t>Juan</a:t>
            </a:r>
            <a:r>
              <a:rPr sz="1800" spc="-15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20" dirty="0">
                <a:solidFill>
                  <a:srgbClr val="E4B048"/>
                </a:solidFill>
                <a:latin typeface="Century"/>
                <a:cs typeface="Century"/>
              </a:rPr>
              <a:t>Diego </a:t>
            </a:r>
            <a:r>
              <a:rPr sz="1800" dirty="0">
                <a:solidFill>
                  <a:srgbClr val="E4B048"/>
                </a:solidFill>
                <a:latin typeface="Century"/>
                <a:cs typeface="Century"/>
              </a:rPr>
              <a:t>Bohorquez</a:t>
            </a:r>
            <a:r>
              <a:rPr sz="1800" spc="-1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30" dirty="0">
                <a:solidFill>
                  <a:srgbClr val="E4B048"/>
                </a:solidFill>
                <a:latin typeface="Century"/>
                <a:cs typeface="Century"/>
              </a:rPr>
              <a:t>Quast</a:t>
            </a:r>
            <a:endParaRPr sz="1800">
              <a:latin typeface="Century"/>
              <a:cs typeface="Century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153155" y="4522892"/>
            <a:ext cx="212788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E4B048"/>
                </a:solidFill>
                <a:latin typeface="Century"/>
                <a:cs typeface="Century"/>
              </a:rPr>
              <a:t>Trafficking</a:t>
            </a:r>
            <a:r>
              <a:rPr sz="1800" spc="-18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Cocaine </a:t>
            </a:r>
            <a:r>
              <a:rPr sz="1800" spc="60" dirty="0">
                <a:solidFill>
                  <a:srgbClr val="E4B048"/>
                </a:solidFill>
                <a:latin typeface="Century"/>
                <a:cs typeface="Century"/>
              </a:rPr>
              <a:t>400</a:t>
            </a:r>
            <a:r>
              <a:rPr sz="1800" spc="-18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20" dirty="0">
                <a:solidFill>
                  <a:srgbClr val="E4B048"/>
                </a:solidFill>
                <a:latin typeface="Century"/>
                <a:cs typeface="Century"/>
              </a:rPr>
              <a:t>Grams</a:t>
            </a:r>
            <a:r>
              <a:rPr sz="1800" spc="-18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60" dirty="0">
                <a:solidFill>
                  <a:srgbClr val="E4B048"/>
                </a:solidFill>
                <a:latin typeface="Century"/>
                <a:cs typeface="Century"/>
              </a:rPr>
              <a:t>or</a:t>
            </a:r>
            <a:r>
              <a:rPr sz="1800" spc="-18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20" dirty="0">
                <a:solidFill>
                  <a:srgbClr val="E4B048"/>
                </a:solidFill>
                <a:latin typeface="Century"/>
                <a:cs typeface="Century"/>
              </a:rPr>
              <a:t>More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(Conspiracy)</a:t>
            </a:r>
            <a:endParaRPr sz="1800">
              <a:latin typeface="Century"/>
              <a:cs typeface="Century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198042" y="3699933"/>
            <a:ext cx="20015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44170">
              <a:lnSpc>
                <a:spcPct val="100000"/>
              </a:lnSpc>
              <a:spcBef>
                <a:spcPts val="100"/>
              </a:spcBef>
            </a:pPr>
            <a:r>
              <a:rPr sz="1800" spc="-45" dirty="0">
                <a:solidFill>
                  <a:srgbClr val="E4B048"/>
                </a:solidFill>
                <a:latin typeface="Century"/>
                <a:cs typeface="Century"/>
              </a:rPr>
              <a:t>Juan</a:t>
            </a:r>
            <a:r>
              <a:rPr sz="1800" spc="-14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Carlos Velazquez</a:t>
            </a:r>
            <a:r>
              <a:rPr sz="1800" spc="-10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Morales</a:t>
            </a:r>
            <a:endParaRPr sz="1800">
              <a:latin typeface="Century"/>
              <a:cs typeface="Century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07299" y="4522892"/>
            <a:ext cx="297751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4102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E4B048"/>
                </a:solidFill>
                <a:latin typeface="Century"/>
                <a:cs typeface="Century"/>
              </a:rPr>
              <a:t>Trafficking</a:t>
            </a:r>
            <a:r>
              <a:rPr sz="1800" spc="-18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Cocaine</a:t>
            </a:r>
            <a:endParaRPr sz="1800">
              <a:latin typeface="Century"/>
              <a:cs typeface="Century"/>
            </a:endParaRPr>
          </a:p>
          <a:p>
            <a:pPr marL="12700">
              <a:lnSpc>
                <a:spcPct val="100000"/>
              </a:lnSpc>
              <a:tabLst>
                <a:tab pos="578485" algn="l"/>
                <a:tab pos="2964180" algn="l"/>
              </a:tabLst>
            </a:pPr>
            <a:r>
              <a:rPr sz="1800" u="sng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	</a:t>
            </a:r>
            <a:r>
              <a:rPr sz="1800" u="sng" spc="60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400</a:t>
            </a:r>
            <a:r>
              <a:rPr sz="1800" u="sng" spc="-180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 </a:t>
            </a:r>
            <a:r>
              <a:rPr sz="1800" u="sng" spc="-20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Grams</a:t>
            </a:r>
            <a:r>
              <a:rPr sz="1800" u="sng" spc="-175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 </a:t>
            </a:r>
            <a:r>
              <a:rPr sz="1800" u="sng" spc="60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or</a:t>
            </a:r>
            <a:r>
              <a:rPr sz="1800" u="sng" spc="-185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 </a:t>
            </a:r>
            <a:r>
              <a:rPr sz="1800" u="sng" spc="-20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More</a:t>
            </a:r>
            <a:r>
              <a:rPr sz="1800" u="sng" dirty="0">
                <a:solidFill>
                  <a:srgbClr val="E4B048"/>
                </a:solidFill>
                <a:uFill>
                  <a:solidFill>
                    <a:srgbClr val="E4B048"/>
                  </a:solidFill>
                </a:uFill>
                <a:latin typeface="Century"/>
                <a:cs typeface="Century"/>
              </a:rPr>
              <a:t>	</a:t>
            </a:r>
            <a:endParaRPr sz="1800">
              <a:latin typeface="Century"/>
              <a:cs typeface="Century"/>
            </a:endParaRPr>
          </a:p>
          <a:p>
            <a:pPr marL="904875">
              <a:lnSpc>
                <a:spcPct val="100000"/>
              </a:lnSpc>
            </a:pP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(Conspiracy)</a:t>
            </a:r>
            <a:endParaRPr sz="1800">
              <a:latin typeface="Century"/>
              <a:cs typeface="Century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387177" y="3699933"/>
            <a:ext cx="13131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9705" marR="5080" indent="-16764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E4B048"/>
                </a:solidFill>
                <a:latin typeface="Century"/>
                <a:cs typeface="Century"/>
              </a:rPr>
              <a:t>Jed</a:t>
            </a:r>
            <a:r>
              <a:rPr sz="1800" spc="-17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800" spc="-30" dirty="0">
                <a:solidFill>
                  <a:srgbClr val="E4B048"/>
                </a:solidFill>
                <a:latin typeface="Century"/>
                <a:cs typeface="Century"/>
              </a:rPr>
              <a:t>Hakeem </a:t>
            </a:r>
            <a:r>
              <a:rPr sz="1800" spc="-10" dirty="0">
                <a:solidFill>
                  <a:srgbClr val="E4B048"/>
                </a:solidFill>
                <a:latin typeface="Century"/>
                <a:cs typeface="Century"/>
              </a:rPr>
              <a:t>Coleman</a:t>
            </a:r>
            <a:endParaRPr sz="1800">
              <a:latin typeface="Century"/>
              <a:cs typeface="Century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53819" y="4525940"/>
            <a:ext cx="237871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6409" marR="476884" algn="ctr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E4B048"/>
                </a:solidFill>
                <a:latin typeface="Century"/>
                <a:cs typeface="Century"/>
              </a:rPr>
              <a:t>Trafficking</a:t>
            </a:r>
            <a:r>
              <a:rPr sz="1200" spc="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200" spc="-10" dirty="0">
                <a:solidFill>
                  <a:srgbClr val="E4B048"/>
                </a:solidFill>
                <a:latin typeface="Century"/>
                <a:cs typeface="Century"/>
              </a:rPr>
              <a:t>Cocaine </a:t>
            </a:r>
            <a:r>
              <a:rPr sz="1200" dirty="0">
                <a:solidFill>
                  <a:srgbClr val="E4B048"/>
                </a:solidFill>
                <a:latin typeface="Century"/>
                <a:cs typeface="Century"/>
              </a:rPr>
              <a:t>400</a:t>
            </a:r>
            <a:r>
              <a:rPr sz="1200" spc="-3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200" spc="-10" dirty="0">
                <a:solidFill>
                  <a:srgbClr val="E4B048"/>
                </a:solidFill>
                <a:latin typeface="Century"/>
                <a:cs typeface="Century"/>
              </a:rPr>
              <a:t>Grams</a:t>
            </a:r>
            <a:r>
              <a:rPr sz="1200" spc="-3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200" dirty="0">
                <a:solidFill>
                  <a:srgbClr val="E4B048"/>
                </a:solidFill>
                <a:latin typeface="Century"/>
                <a:cs typeface="Century"/>
              </a:rPr>
              <a:t>or</a:t>
            </a:r>
            <a:r>
              <a:rPr sz="1200" spc="-4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200" spc="-20" dirty="0">
                <a:solidFill>
                  <a:srgbClr val="E4B048"/>
                </a:solidFill>
                <a:latin typeface="Century"/>
                <a:cs typeface="Century"/>
              </a:rPr>
              <a:t>More </a:t>
            </a:r>
            <a:r>
              <a:rPr sz="1200" spc="-10" dirty="0">
                <a:solidFill>
                  <a:srgbClr val="E4B048"/>
                </a:solidFill>
                <a:latin typeface="Century"/>
                <a:cs typeface="Century"/>
              </a:rPr>
              <a:t>(Conspiracy);</a:t>
            </a:r>
            <a:endParaRPr sz="1200">
              <a:latin typeface="Century"/>
              <a:cs typeface="Century"/>
            </a:endParaRPr>
          </a:p>
          <a:p>
            <a:pPr marL="12700" marR="5080" algn="ctr">
              <a:lnSpc>
                <a:spcPct val="100000"/>
              </a:lnSpc>
            </a:pPr>
            <a:r>
              <a:rPr sz="1200" dirty="0">
                <a:solidFill>
                  <a:srgbClr val="E4B048"/>
                </a:solidFill>
                <a:latin typeface="Century"/>
                <a:cs typeface="Century"/>
              </a:rPr>
              <a:t>Possession</a:t>
            </a:r>
            <a:r>
              <a:rPr sz="1200" spc="3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200" dirty="0">
                <a:solidFill>
                  <a:srgbClr val="E4B048"/>
                </a:solidFill>
                <a:latin typeface="Century"/>
                <a:cs typeface="Century"/>
              </a:rPr>
              <a:t>of</a:t>
            </a:r>
            <a:r>
              <a:rPr sz="1200" spc="-4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200" spc="-10" dirty="0">
                <a:solidFill>
                  <a:srgbClr val="E4B048"/>
                </a:solidFill>
                <a:latin typeface="Century"/>
                <a:cs typeface="Century"/>
              </a:rPr>
              <a:t>Methamphetamine; </a:t>
            </a:r>
            <a:r>
              <a:rPr sz="1200" spc="-35" dirty="0">
                <a:solidFill>
                  <a:srgbClr val="E4B048"/>
                </a:solidFill>
                <a:latin typeface="Century"/>
                <a:cs typeface="Century"/>
              </a:rPr>
              <a:t>Failure</a:t>
            </a:r>
            <a:r>
              <a:rPr sz="1200" spc="-5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200" dirty="0">
                <a:solidFill>
                  <a:srgbClr val="E4B048"/>
                </a:solidFill>
                <a:latin typeface="Century"/>
                <a:cs typeface="Century"/>
              </a:rPr>
              <a:t>to</a:t>
            </a:r>
            <a:r>
              <a:rPr sz="1200" spc="-7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200" dirty="0">
                <a:solidFill>
                  <a:srgbClr val="E4B048"/>
                </a:solidFill>
                <a:latin typeface="Century"/>
                <a:cs typeface="Century"/>
              </a:rPr>
              <a:t>Stop</a:t>
            </a:r>
            <a:r>
              <a:rPr sz="1200" spc="-6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200" dirty="0">
                <a:solidFill>
                  <a:srgbClr val="E4B048"/>
                </a:solidFill>
                <a:latin typeface="Century"/>
                <a:cs typeface="Century"/>
              </a:rPr>
              <a:t>for</a:t>
            </a:r>
            <a:r>
              <a:rPr sz="1200" spc="-70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200" spc="-40" dirty="0">
                <a:solidFill>
                  <a:srgbClr val="E4B048"/>
                </a:solidFill>
                <a:latin typeface="Century"/>
                <a:cs typeface="Century"/>
              </a:rPr>
              <a:t>Blue</a:t>
            </a:r>
            <a:r>
              <a:rPr sz="1200" spc="-8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200" spc="-10" dirty="0">
                <a:solidFill>
                  <a:srgbClr val="E4B048"/>
                </a:solidFill>
                <a:latin typeface="Century"/>
                <a:cs typeface="Century"/>
              </a:rPr>
              <a:t>Lights; </a:t>
            </a:r>
            <a:r>
              <a:rPr sz="1200" spc="-25" dirty="0">
                <a:solidFill>
                  <a:srgbClr val="E4B048"/>
                </a:solidFill>
                <a:latin typeface="Century"/>
                <a:cs typeface="Century"/>
              </a:rPr>
              <a:t>Resisting</a:t>
            </a:r>
            <a:r>
              <a:rPr sz="1200" spc="-15" dirty="0">
                <a:solidFill>
                  <a:srgbClr val="E4B048"/>
                </a:solidFill>
                <a:latin typeface="Century"/>
                <a:cs typeface="Century"/>
              </a:rPr>
              <a:t> </a:t>
            </a:r>
            <a:r>
              <a:rPr sz="1200" spc="-10" dirty="0">
                <a:solidFill>
                  <a:srgbClr val="E4B048"/>
                </a:solidFill>
                <a:latin typeface="Century"/>
                <a:cs typeface="Century"/>
              </a:rPr>
              <a:t>Arrest</a:t>
            </a:r>
            <a:endParaRPr sz="1200">
              <a:latin typeface="Century"/>
              <a:cs typeface="Century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079205" y="575462"/>
            <a:ext cx="8093075" cy="2767330"/>
            <a:chOff x="2079205" y="575462"/>
            <a:chExt cx="8093075" cy="2767330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79205" y="575462"/>
              <a:ext cx="1910219" cy="276691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44655" y="581510"/>
              <a:ext cx="1910219" cy="276086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61769" y="575462"/>
              <a:ext cx="1910223" cy="276086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Modulo</Template>
  <TotalTime>5</TotalTime>
  <Words>543</Words>
  <Application>Microsoft Office PowerPoint</Application>
  <PresentationFormat>Widescreen</PresentationFormat>
  <Paragraphs>91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Calibri</vt:lpstr>
      <vt:lpstr>Century</vt:lpstr>
      <vt:lpstr>Georgia</vt:lpstr>
      <vt:lpstr>Office Theme</vt:lpstr>
      <vt:lpstr>South Carolina State Grand Jury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Operation: Last Stand</vt:lpstr>
      <vt:lpstr>Operation: Last Stand</vt:lpstr>
      <vt:lpstr>Operation: Last Stand</vt:lpstr>
      <vt:lpstr>Operation: Last Stand</vt:lpstr>
      <vt:lpstr>Operation: Last Stand</vt:lpstr>
      <vt:lpstr>Operation: Last Stand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Ozzie Toledo</dc:creator>
  <cp:lastModifiedBy>Briana Jirowetz</cp:lastModifiedBy>
  <cp:revision>1</cp:revision>
  <dcterms:created xsi:type="dcterms:W3CDTF">2026-08-24T17:08:52Z</dcterms:created>
  <dcterms:modified xsi:type="dcterms:W3CDTF">2026-08-24T17:14:23Z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2026-08-22T00:00:00Z</vt:filetime>
  </property>
  <property fmtid="{D5CDD505-2E9C-101B-9397-08002B2CF9AE}" pid="3" name="Creator">
    <vt:lpwstr>Acrobat PDFMaker 26 for PowerPoint</vt:lpwstr>
  </property>
  <property fmtid="{D5CDD505-2E9C-101B-9397-08002B2CF9AE}" pid="4" name="LastSaved">
    <vt:filetime>2026-08-24T00:00:00Z</vt:filetime>
  </property>
  <property fmtid="{D5CDD505-2E9C-101B-9397-08002B2CF9AE}" pid="5" name="MSIP_Label_fd5d3479-a003-408a-b8ef-f1843a2ec5bd_ActionId">
    <vt:lpwstr>75b5ed8a-f6fd-4c8c-b575-e8408e66786f</vt:lpwstr>
  </property>
  <property fmtid="{D5CDD505-2E9C-101B-9397-08002B2CF9AE}" pid="6" name="MSIP_Label_fd5d3479-a003-408a-b8ef-f1843a2ec5bd_ContentBits">
    <vt:lpwstr>0</vt:lpwstr>
  </property>
  <property fmtid="{D5CDD505-2E9C-101B-9397-08002B2CF9AE}" pid="7" name="MSIP_Label_fd5d3479-a003-408a-b8ef-f1843a2ec5bd_Enabled">
    <vt:lpwstr>true</vt:lpwstr>
  </property>
  <property fmtid="{D5CDD505-2E9C-101B-9397-08002B2CF9AE}" pid="8" name="MSIP_Label_fd5d3479-a003-408a-b8ef-f1843a2ec5bd_Method">
    <vt:lpwstr>Standard</vt:lpwstr>
  </property>
  <property fmtid="{D5CDD505-2E9C-101B-9397-08002B2CF9AE}" pid="9" name="MSIP_Label_fd5d3479-a003-408a-b8ef-f1843a2ec5bd_Name">
    <vt:lpwstr>defa4170-0d19-0005-0004-bc88714345d2</vt:lpwstr>
  </property>
  <property fmtid="{D5CDD505-2E9C-101B-9397-08002B2CF9AE}" pid="10" name="MSIP_Label_fd5d3479-a003-408a-b8ef-f1843a2ec5bd_SetDate">
    <vt:lpwstr>2026-08-21T16:38:55Z</vt:lpwstr>
  </property>
  <property fmtid="{D5CDD505-2E9C-101B-9397-08002B2CF9AE}" pid="11" name="MSIP_Label_fd5d3479-a003-408a-b8ef-f1843a2ec5bd_SiteId">
    <vt:lpwstr>aa43a17b-bf73-4a4b-aea2-e6f1f30c7e04</vt:lpwstr>
  </property>
  <property fmtid="{D5CDD505-2E9C-101B-9397-08002B2CF9AE}" pid="12" name="MSIP_Label_fd5d3479-a003-408a-b8ef-f1843a2ec5bd_Tag">
    <vt:lpwstr>10, 3, 0, 1</vt:lpwstr>
  </property>
  <property fmtid="{D5CDD505-2E9C-101B-9397-08002B2CF9AE}" pid="13" name="Producer">
    <vt:lpwstr>Adobe PDF Library 26.1.29</vt:lpwstr>
  </property>
</Properties>
</file>