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0"/>
  </p:notesMasterIdLst>
  <p:sldIdLst>
    <p:sldId id="314" r:id="rId2"/>
    <p:sldId id="295" r:id="rId3"/>
    <p:sldId id="313" r:id="rId4"/>
    <p:sldId id="303" r:id="rId5"/>
    <p:sldId id="304" r:id="rId6"/>
    <p:sldId id="308" r:id="rId7"/>
    <p:sldId id="310" r:id="rId8"/>
    <p:sldId id="284" r:id="rId9"/>
    <p:sldId id="276" r:id="rId10"/>
    <p:sldId id="280" r:id="rId11"/>
    <p:sldId id="285" r:id="rId12"/>
    <p:sldId id="289" r:id="rId13"/>
    <p:sldId id="315" r:id="rId14"/>
    <p:sldId id="316" r:id="rId15"/>
    <p:sldId id="317" r:id="rId16"/>
    <p:sldId id="293" r:id="rId17"/>
    <p:sldId id="309" r:id="rId18"/>
    <p:sldId id="311" r:id="rId19"/>
    <p:sldId id="292" r:id="rId20"/>
    <p:sldId id="279" r:id="rId21"/>
    <p:sldId id="281" r:id="rId22"/>
    <p:sldId id="286" r:id="rId23"/>
    <p:sldId id="282" r:id="rId24"/>
    <p:sldId id="283" r:id="rId25"/>
    <p:sldId id="307" r:id="rId26"/>
    <p:sldId id="306" r:id="rId27"/>
    <p:sldId id="302" r:id="rId28"/>
    <p:sldId id="2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a:srgbClr val="002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8" autoAdjust="0"/>
  </p:normalViewPr>
  <p:slideViewPr>
    <p:cSldViewPr>
      <p:cViewPr varScale="1">
        <p:scale>
          <a:sx n="90" d="100"/>
          <a:sy n="90" d="100"/>
        </p:scale>
        <p:origin x="605"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DB580-35E5-4C7A-B731-840FC9FC2205}" type="datetimeFigureOut">
              <a:rPr lang="en-US" smtClean="0"/>
              <a:t>12/10/2020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BE04C-2635-4597-AAA5-A17179C02944}" type="slidenum">
              <a:rPr lang="en-US" smtClean="0"/>
              <a:t>‹#›</a:t>
            </a:fld>
            <a:endParaRPr lang="en-US"/>
          </a:p>
        </p:txBody>
      </p:sp>
    </p:spTree>
    <p:extLst>
      <p:ext uri="{BB962C8B-B14F-4D97-AF65-F5344CB8AC3E}">
        <p14:creationId xmlns:p14="http://schemas.microsoft.com/office/powerpoint/2010/main" val="341322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0BE04C-2635-4597-AAA5-A17179C02944}" type="slidenum">
              <a:rPr lang="en-US" smtClean="0"/>
              <a:t>11</a:t>
            </a:fld>
            <a:endParaRPr lang="en-US"/>
          </a:p>
        </p:txBody>
      </p:sp>
    </p:spTree>
    <p:extLst>
      <p:ext uri="{BB962C8B-B14F-4D97-AF65-F5344CB8AC3E}">
        <p14:creationId xmlns:p14="http://schemas.microsoft.com/office/powerpoint/2010/main" val="4072310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A6F8952-7564-478D-8A69-BFABF16975AC}" type="datetime1">
              <a:rPr lang="en-US" smtClean="0"/>
              <a:t>12/10/2020</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DCB23C1-917F-432B-84A3-F570572A0D0D}"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5CB7AC6-BE8A-4DB9-A280-D11275A72E7C}" type="datetime1">
              <a:rPr lang="en-US" smtClean="0"/>
              <a:t>12/10/2020</a:t>
            </a:fld>
            <a:endParaRPr lang="en-US"/>
          </a:p>
        </p:txBody>
      </p:sp>
      <p:sp>
        <p:nvSpPr>
          <p:cNvPr id="14" name="Slide Number Placeholder 13"/>
          <p:cNvSpPr>
            <a:spLocks noGrp="1"/>
          </p:cNvSpPr>
          <p:nvPr>
            <p:ph type="sldNum" sz="quarter" idx="11"/>
          </p:nvPr>
        </p:nvSpPr>
        <p:spPr/>
        <p:txBody>
          <a:bodyPr/>
          <a:lstStyle/>
          <a:p>
            <a:fld id="{3DCB23C1-917F-432B-84A3-F570572A0D0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1FD1D83-3544-4DEC-BAB5-A12E15595BAF}" type="datetime1">
              <a:rPr lang="en-US" smtClean="0"/>
              <a:t>12/10/2020</a:t>
            </a:fld>
            <a:endParaRPr lang="en-US"/>
          </a:p>
        </p:txBody>
      </p:sp>
      <p:sp>
        <p:nvSpPr>
          <p:cNvPr id="14" name="Slide Number Placeholder 13"/>
          <p:cNvSpPr>
            <a:spLocks noGrp="1"/>
          </p:cNvSpPr>
          <p:nvPr>
            <p:ph type="sldNum" sz="quarter" idx="11"/>
          </p:nvPr>
        </p:nvSpPr>
        <p:spPr/>
        <p:txBody>
          <a:bodyPr/>
          <a:lstStyle/>
          <a:p>
            <a:fld id="{3DCB23C1-917F-432B-84A3-F570572A0D0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DE32872F-EF03-4C09-9977-6A4FC74AFC94}" type="datetime1">
              <a:rPr lang="en-US" smtClean="0"/>
              <a:t>12/10/2020</a:t>
            </a:fld>
            <a:endParaRPr lang="en-US"/>
          </a:p>
        </p:txBody>
      </p:sp>
      <p:sp>
        <p:nvSpPr>
          <p:cNvPr id="11" name="Slide Number Placeholder 10"/>
          <p:cNvSpPr>
            <a:spLocks noGrp="1"/>
          </p:cNvSpPr>
          <p:nvPr>
            <p:ph type="sldNum" sz="quarter" idx="11"/>
          </p:nvPr>
        </p:nvSpPr>
        <p:spPr/>
        <p:txBody>
          <a:bodyPr/>
          <a:lstStyle/>
          <a:p>
            <a:fld id="{3DCB23C1-917F-432B-84A3-F570572A0D0D}"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2812999-E785-4183-AFCC-DE5F9CFC7482}" type="datetime1">
              <a:rPr lang="en-US" smtClean="0"/>
              <a:t>12/10/2020</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3DCB23C1-917F-432B-84A3-F570572A0D0D}"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27C87BDA-05FF-429B-A0B4-EB0C6B1C4BE2}" type="datetime1">
              <a:rPr lang="en-US" smtClean="0"/>
              <a:t>12/10/2020</a:t>
            </a:fld>
            <a:endParaRPr lang="en-US"/>
          </a:p>
        </p:txBody>
      </p:sp>
      <p:sp>
        <p:nvSpPr>
          <p:cNvPr id="13" name="Slide Number Placeholder 12"/>
          <p:cNvSpPr>
            <a:spLocks noGrp="1"/>
          </p:cNvSpPr>
          <p:nvPr>
            <p:ph type="sldNum" sz="quarter" idx="11"/>
          </p:nvPr>
        </p:nvSpPr>
        <p:spPr/>
        <p:txBody>
          <a:bodyPr/>
          <a:lstStyle/>
          <a:p>
            <a:fld id="{3DCB23C1-917F-432B-84A3-F570572A0D0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2485EFD3-0842-4513-AC94-073A3B9038D7}" type="datetime1">
              <a:rPr lang="en-US" smtClean="0"/>
              <a:t>12/10/2020</a:t>
            </a:fld>
            <a:endParaRPr lang="en-US"/>
          </a:p>
        </p:txBody>
      </p:sp>
      <p:sp>
        <p:nvSpPr>
          <p:cNvPr id="14" name="Slide Number Placeholder 13"/>
          <p:cNvSpPr>
            <a:spLocks noGrp="1"/>
          </p:cNvSpPr>
          <p:nvPr>
            <p:ph type="sldNum" sz="quarter" idx="11"/>
          </p:nvPr>
        </p:nvSpPr>
        <p:spPr/>
        <p:txBody>
          <a:bodyPr/>
          <a:lstStyle/>
          <a:p>
            <a:fld id="{3DCB23C1-917F-432B-84A3-F570572A0D0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4FC46625-B5E8-4E8C-9371-94341134B7AD}" type="datetime1">
              <a:rPr lang="en-US" smtClean="0"/>
              <a:t>12/10/2020</a:t>
            </a:fld>
            <a:endParaRPr lang="en-US"/>
          </a:p>
        </p:txBody>
      </p:sp>
      <p:sp>
        <p:nvSpPr>
          <p:cNvPr id="10" name="Slide Number Placeholder 9"/>
          <p:cNvSpPr>
            <a:spLocks noGrp="1"/>
          </p:cNvSpPr>
          <p:nvPr>
            <p:ph type="sldNum" sz="quarter" idx="11"/>
          </p:nvPr>
        </p:nvSpPr>
        <p:spPr/>
        <p:txBody>
          <a:bodyPr/>
          <a:lstStyle/>
          <a:p>
            <a:fld id="{3DCB23C1-917F-432B-84A3-F570572A0D0D}"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CFEE954-EBD9-4898-B5D2-C7DB7096AD73}" type="datetime1">
              <a:rPr lang="en-US" smtClean="0"/>
              <a:t>12/10/2020</a:t>
            </a:fld>
            <a:endParaRPr lang="en-US"/>
          </a:p>
        </p:txBody>
      </p:sp>
      <p:sp>
        <p:nvSpPr>
          <p:cNvPr id="9" name="Slide Number Placeholder 8"/>
          <p:cNvSpPr>
            <a:spLocks noGrp="1"/>
          </p:cNvSpPr>
          <p:nvPr>
            <p:ph type="sldNum" sz="quarter" idx="11"/>
          </p:nvPr>
        </p:nvSpPr>
        <p:spPr/>
        <p:txBody>
          <a:bodyPr/>
          <a:lstStyle/>
          <a:p>
            <a:fld id="{3DCB23C1-917F-432B-84A3-F570572A0D0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C549E91-8963-4837-AA97-B41336685FDF}" type="datetime1">
              <a:rPr lang="en-US" smtClean="0"/>
              <a:t>12/10/2020</a:t>
            </a:fld>
            <a:endParaRPr lang="en-US"/>
          </a:p>
        </p:txBody>
      </p:sp>
      <p:sp>
        <p:nvSpPr>
          <p:cNvPr id="16" name="Slide Number Placeholder 15"/>
          <p:cNvSpPr>
            <a:spLocks noGrp="1"/>
          </p:cNvSpPr>
          <p:nvPr>
            <p:ph type="sldNum" sz="quarter" idx="11"/>
          </p:nvPr>
        </p:nvSpPr>
        <p:spPr/>
        <p:txBody>
          <a:bodyPr/>
          <a:lstStyle/>
          <a:p>
            <a:fld id="{3DCB23C1-917F-432B-84A3-F570572A0D0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8C6DE66D-EB1F-432B-AACB-7B6A84FBCE15}" type="datetime1">
              <a:rPr lang="en-US" smtClean="0"/>
              <a:t>12/10/2020</a:t>
            </a:fld>
            <a:endParaRPr lang="en-US"/>
          </a:p>
        </p:txBody>
      </p:sp>
      <p:sp>
        <p:nvSpPr>
          <p:cNvPr id="17" name="Slide Number Placeholder 16"/>
          <p:cNvSpPr>
            <a:spLocks noGrp="1"/>
          </p:cNvSpPr>
          <p:nvPr>
            <p:ph type="sldNum" sz="quarter" idx="11"/>
          </p:nvPr>
        </p:nvSpPr>
        <p:spPr/>
        <p:txBody>
          <a:bodyPr/>
          <a:lstStyle/>
          <a:p>
            <a:fld id="{3DCB23C1-917F-432B-84A3-F570572A0D0D}"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DCB23C1-917F-432B-84A3-F570572A0D0D}"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5E0FF0CA-6F11-428E-B011-CC849E4D0F8D}" type="datetime1">
              <a:rPr lang="en-US" smtClean="0"/>
              <a:t>12/10/2020</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sova.sc.g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VKunz@SCAG.gov"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hyperlink" Target="http://www.cvo.sc.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300" dirty="0" smtClean="0"/>
              <a:t>First Responders Changing Lives</a:t>
            </a:r>
            <a:endParaRPr lang="en-US" sz="2300" dirty="0"/>
          </a:p>
        </p:txBody>
      </p:sp>
      <p:sp>
        <p:nvSpPr>
          <p:cNvPr id="3" name="Title 2"/>
          <p:cNvSpPr>
            <a:spLocks noGrp="1"/>
          </p:cNvSpPr>
          <p:nvPr>
            <p:ph type="title"/>
          </p:nvPr>
        </p:nvSpPr>
        <p:spPr>
          <a:xfrm>
            <a:off x="1219200" y="1447800"/>
            <a:ext cx="5181600" cy="2057400"/>
          </a:xfrm>
        </p:spPr>
        <p:txBody>
          <a:bodyPr>
            <a:normAutofit/>
          </a:bodyPr>
          <a:lstStyle/>
          <a:p>
            <a:r>
              <a:rPr lang="en-US" sz="3300" dirty="0" smtClean="0"/>
              <a:t>Law Enforcement </a:t>
            </a:r>
            <a:br>
              <a:rPr lang="en-US" sz="3300" dirty="0" smtClean="0"/>
            </a:br>
            <a:r>
              <a:rPr lang="en-US" sz="3300" dirty="0" smtClean="0"/>
              <a:t>Victim Service Providers</a:t>
            </a:r>
            <a:endParaRPr lang="en-US" sz="3300" dirty="0"/>
          </a:p>
        </p:txBody>
      </p:sp>
      <p:pic>
        <p:nvPicPr>
          <p:cNvPr id="1026" name="Picture 2" descr="C:\Users\vkunz.BCBAD\AppData\Local\Microsoft\Windows\Temporary Internet Files\Content.IE5\Y2N4A4XC\MP9004225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kunz.BCBAD\AppData\Local\Microsoft\Windows\Temporary Internet Files\Content.IE5\DB0UNZO5\MC91021638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267200"/>
            <a:ext cx="3400306"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060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7391400" cy="5638799"/>
          </a:xfrm>
        </p:spPr>
        <p:txBody>
          <a:bodyPr>
            <a:normAutofit fontScale="92500" lnSpcReduction="10000"/>
          </a:bodyPr>
          <a:lstStyle/>
          <a:p>
            <a:pPr marL="0" indent="0">
              <a:buNone/>
            </a:pPr>
            <a:endParaRPr lang="en-US" sz="2400" dirty="0" smtClean="0"/>
          </a:p>
          <a:p>
            <a:pPr marL="0" indent="0">
              <a:buNone/>
            </a:pPr>
            <a:endParaRPr lang="en-US" sz="2000" i="1" dirty="0" smtClean="0"/>
          </a:p>
          <a:p>
            <a:pPr marL="0" indent="0">
              <a:buNone/>
            </a:pPr>
            <a:endParaRPr lang="en-US" sz="2000" i="1" dirty="0" smtClean="0"/>
          </a:p>
          <a:p>
            <a:pPr marL="0" indent="0">
              <a:buNone/>
            </a:pPr>
            <a:r>
              <a:rPr lang="en-US" sz="2000" i="1" dirty="0" smtClean="0"/>
              <a:t>SC </a:t>
            </a:r>
            <a:r>
              <a:rPr lang="en-US" sz="2000" i="1" dirty="0"/>
              <a:t>Code Section 16-3-1520 </a:t>
            </a:r>
            <a:r>
              <a:rPr lang="en-US" sz="2000" i="1" dirty="0" smtClean="0"/>
              <a:t>(B)   </a:t>
            </a:r>
            <a:r>
              <a:rPr lang="en-US" sz="2000" b="1" i="1" dirty="0" smtClean="0">
                <a:solidFill>
                  <a:srgbClr val="FF0000"/>
                </a:solidFill>
              </a:rPr>
              <a:t>LEVA</a:t>
            </a:r>
          </a:p>
          <a:p>
            <a:pPr marL="0" indent="0">
              <a:buNone/>
            </a:pPr>
            <a:r>
              <a:rPr lang="en-US" sz="3000" dirty="0" smtClean="0"/>
              <a:t>Within a reasonable time of initial contact : </a:t>
            </a:r>
            <a:endParaRPr lang="en-US" sz="3000" dirty="0"/>
          </a:p>
          <a:p>
            <a:pPr marL="240030" lvl="2" indent="0">
              <a:buNone/>
            </a:pPr>
            <a:endParaRPr lang="en-US" sz="3500" dirty="0" smtClean="0"/>
          </a:p>
          <a:p>
            <a:pPr marL="240030" lvl="2" indent="0">
              <a:buNone/>
            </a:pPr>
            <a:r>
              <a:rPr lang="en-US" sz="3500" b="1" dirty="0" smtClean="0"/>
              <a:t>MUST</a:t>
            </a:r>
            <a:r>
              <a:rPr lang="en-US" sz="3500" dirty="0" smtClean="0"/>
              <a:t> </a:t>
            </a:r>
            <a:r>
              <a:rPr lang="en-US" sz="3500" dirty="0"/>
              <a:t>assist </a:t>
            </a:r>
            <a:r>
              <a:rPr lang="en-US" sz="3500" dirty="0" smtClean="0"/>
              <a:t>each eligible victim </a:t>
            </a:r>
            <a:r>
              <a:rPr lang="en-US" sz="3500" dirty="0"/>
              <a:t>in applying for </a:t>
            </a:r>
            <a:endParaRPr lang="en-US" sz="3500" dirty="0" smtClean="0"/>
          </a:p>
          <a:p>
            <a:pPr marL="697230" lvl="2" indent="-457200"/>
            <a:r>
              <a:rPr lang="en-US" sz="3500" u="sng" dirty="0" smtClean="0"/>
              <a:t>Compensation</a:t>
            </a:r>
            <a:r>
              <a:rPr lang="en-US" sz="3500" dirty="0" smtClean="0"/>
              <a:t> </a:t>
            </a:r>
            <a:r>
              <a:rPr lang="en-US" sz="3500" dirty="0"/>
              <a:t>and other </a:t>
            </a:r>
            <a:endParaRPr lang="en-US" sz="3500" dirty="0" smtClean="0"/>
          </a:p>
          <a:p>
            <a:pPr marL="1245870" lvl="5" indent="-457200"/>
            <a:r>
              <a:rPr lang="en-US" sz="3500" u="sng" dirty="0" smtClean="0"/>
              <a:t>Financial</a:t>
            </a:r>
            <a:r>
              <a:rPr lang="en-US" sz="3500" dirty="0"/>
              <a:t>, </a:t>
            </a:r>
            <a:endParaRPr lang="en-US" sz="3500" dirty="0" smtClean="0"/>
          </a:p>
          <a:p>
            <a:pPr marL="1611630" lvl="7" indent="-457200"/>
            <a:r>
              <a:rPr lang="en-US" sz="3500" u="sng" dirty="0" smtClean="0"/>
              <a:t>Social Service</a:t>
            </a:r>
            <a:r>
              <a:rPr lang="en-US" sz="3500" dirty="0"/>
              <a:t>, and </a:t>
            </a:r>
            <a:endParaRPr lang="en-US" sz="3500" dirty="0" smtClean="0"/>
          </a:p>
          <a:p>
            <a:pPr marL="1885950" lvl="8" indent="-400050"/>
            <a:r>
              <a:rPr lang="en-US" sz="3500" u="sng" dirty="0" smtClean="0"/>
              <a:t>Counseling</a:t>
            </a:r>
            <a:r>
              <a:rPr lang="en-US" sz="3500" dirty="0" smtClean="0"/>
              <a:t> assistance.</a:t>
            </a:r>
            <a:endParaRPr lang="en-US" sz="3500" dirty="0"/>
          </a:p>
          <a:p>
            <a:pPr marL="57150" lvl="1" indent="0">
              <a:buNone/>
            </a:pPr>
            <a:endParaRPr lang="en-US" sz="2000" dirty="0" smtClean="0"/>
          </a:p>
          <a:p>
            <a:endParaRPr lang="en-US" dirty="0"/>
          </a:p>
        </p:txBody>
      </p:sp>
      <p:sp>
        <p:nvSpPr>
          <p:cNvPr id="5" name="Slide Number Placeholder 4"/>
          <p:cNvSpPr>
            <a:spLocks noGrp="1"/>
          </p:cNvSpPr>
          <p:nvPr>
            <p:ph type="sldNum" sz="quarter" idx="11"/>
          </p:nvPr>
        </p:nvSpPr>
        <p:spPr/>
        <p:txBody>
          <a:bodyPr/>
          <a:lstStyle/>
          <a:p>
            <a:fld id="{3DCB23C1-917F-432B-84A3-F570572A0D0D}" type="slidenum">
              <a:rPr lang="en-US" smtClean="0"/>
              <a:t>10</a:t>
            </a:fld>
            <a:endParaRPr lang="en-US"/>
          </a:p>
        </p:txBody>
      </p:sp>
      <p:sp>
        <p:nvSpPr>
          <p:cNvPr id="6" name="TextBox 5"/>
          <p:cNvSpPr txBox="1"/>
          <p:nvPr/>
        </p:nvSpPr>
        <p:spPr>
          <a:xfrm>
            <a:off x="685800" y="228600"/>
            <a:ext cx="7315200" cy="861774"/>
          </a:xfrm>
          <a:prstGeom prst="rect">
            <a:avLst/>
          </a:prstGeom>
          <a:solidFill>
            <a:schemeClr val="tx1"/>
          </a:solidFill>
          <a:ln w="9525">
            <a:solidFill>
              <a:schemeClr val="tx1"/>
            </a:solidFill>
          </a:ln>
        </p:spPr>
        <p:txBody>
          <a:bodyPr wrap="square" rtlCol="0">
            <a:spAutoFit/>
          </a:bodyPr>
          <a:lstStyle/>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LAW ENFORCEMENT’S MANDATORY SERVICES </a:t>
            </a:r>
          </a:p>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CRIME VICTIMS</a:t>
            </a:r>
            <a:endParaRPr lang="en-US" sz="2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0832227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76200"/>
            <a:ext cx="2590800" cy="3597144"/>
          </a:xfrm>
        </p:spPr>
      </p:pic>
      <p:sp>
        <p:nvSpPr>
          <p:cNvPr id="5" name="Slide Number Placeholder 4"/>
          <p:cNvSpPr>
            <a:spLocks noGrp="1"/>
          </p:cNvSpPr>
          <p:nvPr>
            <p:ph type="sldNum" sz="quarter" idx="11"/>
          </p:nvPr>
        </p:nvSpPr>
        <p:spPr/>
        <p:txBody>
          <a:bodyPr/>
          <a:lstStyle/>
          <a:p>
            <a:fld id="{3DCB23C1-917F-432B-84A3-F570572A0D0D}" type="slidenum">
              <a:rPr lang="en-US" smtClean="0"/>
              <a:t>11</a:t>
            </a:fld>
            <a:endParaRPr lang="en-US"/>
          </a:p>
        </p:txBody>
      </p:sp>
      <p:sp>
        <p:nvSpPr>
          <p:cNvPr id="8" name="TextBox 7"/>
          <p:cNvSpPr txBox="1"/>
          <p:nvPr/>
        </p:nvSpPr>
        <p:spPr>
          <a:xfrm>
            <a:off x="457200" y="381000"/>
            <a:ext cx="5562600" cy="6032421"/>
          </a:xfrm>
          <a:prstGeom prst="rect">
            <a:avLst/>
          </a:prstGeom>
          <a:noFill/>
        </p:spPr>
        <p:txBody>
          <a:bodyPr wrap="square" rtlCol="0">
            <a:spAutoFit/>
          </a:bodyPr>
          <a:lstStyle/>
          <a:p>
            <a:r>
              <a:rPr lang="en-US" sz="2600" b="1" u="sng" dirty="0"/>
              <a:t>Victims' Compensation Fund </a:t>
            </a:r>
            <a:r>
              <a:rPr lang="en-US" dirty="0"/>
              <a:t/>
            </a:r>
            <a:br>
              <a:rPr lang="en-US" dirty="0"/>
            </a:br>
            <a:r>
              <a:rPr lang="en-US" dirty="0"/>
              <a:t/>
            </a:r>
            <a:br>
              <a:rPr lang="en-US" dirty="0"/>
            </a:br>
            <a:r>
              <a:rPr lang="en-US" sz="2200" b="1" dirty="0" smtClean="0"/>
              <a:t>DCVC </a:t>
            </a:r>
            <a:r>
              <a:rPr lang="en-US" sz="2200" b="1" dirty="0"/>
              <a:t>can help with </a:t>
            </a:r>
            <a:r>
              <a:rPr lang="en-US" sz="2200" b="1" dirty="0" smtClean="0"/>
              <a:t>crime </a:t>
            </a:r>
            <a:r>
              <a:rPr lang="en-US" sz="2200" b="1" dirty="0"/>
              <a:t>related </a:t>
            </a:r>
            <a:r>
              <a:rPr lang="en-US" sz="2200" b="1" dirty="0" smtClean="0"/>
              <a:t>expenses: </a:t>
            </a:r>
          </a:p>
          <a:p>
            <a:r>
              <a:rPr lang="en-US" b="1" dirty="0" smtClean="0"/>
              <a:t> </a:t>
            </a:r>
            <a:endParaRPr lang="en-US" dirty="0" smtClean="0"/>
          </a:p>
          <a:p>
            <a:pPr marL="114300" indent="-114300">
              <a:buFont typeface="Arial" panose="020B0604020202020204" pitchFamily="34" charset="0"/>
              <a:buChar char="•"/>
            </a:pPr>
            <a:r>
              <a:rPr lang="en-US" sz="2500" b="1" dirty="0" smtClean="0">
                <a:solidFill>
                  <a:srgbClr val="FF0000"/>
                </a:solidFill>
              </a:rPr>
              <a:t> Medical </a:t>
            </a:r>
            <a:r>
              <a:rPr lang="en-US" sz="2500" b="1" dirty="0">
                <a:solidFill>
                  <a:srgbClr val="FF0000"/>
                </a:solidFill>
              </a:rPr>
              <a:t>Costs </a:t>
            </a:r>
          </a:p>
          <a:p>
            <a:r>
              <a:rPr lang="en-US" sz="2500" dirty="0" smtClean="0"/>
              <a:t>	Dental / </a:t>
            </a:r>
            <a:r>
              <a:rPr lang="en-US" sz="2500" dirty="0"/>
              <a:t>orthodontic work </a:t>
            </a:r>
          </a:p>
          <a:p>
            <a:r>
              <a:rPr lang="en-US" sz="2500" dirty="0" smtClean="0"/>
              <a:t>	Physical rehabilitation 	Reconstructive surgery</a:t>
            </a:r>
          </a:p>
          <a:p>
            <a:r>
              <a:rPr lang="en-US" sz="2500" dirty="0"/>
              <a:t>	</a:t>
            </a:r>
            <a:r>
              <a:rPr lang="en-US" sz="2500" dirty="0" smtClean="0"/>
              <a:t>EMS/ Ambulance</a:t>
            </a:r>
          </a:p>
          <a:p>
            <a:endParaRPr lang="en-US" sz="1600" dirty="0" smtClean="0"/>
          </a:p>
          <a:p>
            <a:pPr marL="171450" indent="-171450">
              <a:buFont typeface="Arial" panose="020B0604020202020204" pitchFamily="34" charset="0"/>
              <a:buChar char="•"/>
            </a:pPr>
            <a:r>
              <a:rPr lang="en-US" sz="2500" b="1" dirty="0" smtClean="0">
                <a:solidFill>
                  <a:srgbClr val="FF0000"/>
                </a:solidFill>
              </a:rPr>
              <a:t>Counseling</a:t>
            </a:r>
            <a:r>
              <a:rPr lang="en-US" sz="2500" dirty="0" smtClean="0"/>
              <a:t> </a:t>
            </a:r>
            <a:r>
              <a:rPr lang="en-US" dirty="0"/>
              <a:t>(from a licensed professional</a:t>
            </a:r>
            <a:r>
              <a:rPr lang="en-US" dirty="0" smtClean="0"/>
              <a:t>)</a:t>
            </a:r>
          </a:p>
          <a:p>
            <a:endParaRPr lang="en-US" dirty="0"/>
          </a:p>
          <a:p>
            <a:pPr marL="171450" indent="-171450">
              <a:buFont typeface="Arial" panose="020B0604020202020204" pitchFamily="34" charset="0"/>
              <a:buChar char="•"/>
            </a:pPr>
            <a:r>
              <a:rPr lang="en-US" sz="2500" b="1" dirty="0" smtClean="0">
                <a:solidFill>
                  <a:srgbClr val="FF0000"/>
                </a:solidFill>
              </a:rPr>
              <a:t>Funeral/ Burial</a:t>
            </a:r>
            <a:r>
              <a:rPr lang="en-US" sz="2500" dirty="0" smtClean="0">
                <a:solidFill>
                  <a:srgbClr val="FF0000"/>
                </a:solidFill>
              </a:rPr>
              <a:t> </a:t>
            </a:r>
            <a:r>
              <a:rPr lang="en-US" sz="2500" dirty="0" smtClean="0"/>
              <a:t>Expenses</a:t>
            </a:r>
            <a:endParaRPr lang="en-US" sz="2500" dirty="0"/>
          </a:p>
          <a:p>
            <a:pPr marL="342900" indent="-342900">
              <a:buFont typeface="Arial" panose="020B0604020202020204" pitchFamily="34" charset="0"/>
              <a:buChar char="•"/>
            </a:pPr>
            <a:endParaRPr lang="en-US" sz="2500" dirty="0" smtClean="0"/>
          </a:p>
          <a:p>
            <a:pPr marL="171450" indent="-171450">
              <a:buFont typeface="Arial" panose="020B0604020202020204" pitchFamily="34" charset="0"/>
              <a:buChar char="•"/>
            </a:pPr>
            <a:r>
              <a:rPr lang="en-US" sz="2500" b="1" dirty="0" smtClean="0">
                <a:solidFill>
                  <a:srgbClr val="FF0000"/>
                </a:solidFill>
              </a:rPr>
              <a:t>Lost </a:t>
            </a:r>
            <a:r>
              <a:rPr lang="en-US" sz="2500" b="1" dirty="0">
                <a:solidFill>
                  <a:srgbClr val="FF0000"/>
                </a:solidFill>
              </a:rPr>
              <a:t>Wages</a:t>
            </a:r>
            <a:r>
              <a:rPr lang="en-US" sz="2500" dirty="0">
                <a:solidFill>
                  <a:srgbClr val="FF0000"/>
                </a:solidFill>
              </a:rPr>
              <a:t> </a:t>
            </a:r>
            <a:r>
              <a:rPr lang="en-US" sz="2500" dirty="0"/>
              <a:t>/ Loss of Support</a:t>
            </a:r>
          </a:p>
          <a:p>
            <a:r>
              <a:rPr lang="en-US" sz="2500" dirty="0"/>
              <a:t> </a:t>
            </a:r>
            <a:r>
              <a:rPr lang="en-US" sz="2500" dirty="0" smtClean="0"/>
              <a:t>      </a:t>
            </a:r>
            <a:r>
              <a:rPr lang="en-US" sz="2000" dirty="0" smtClean="0"/>
              <a:t>Up </a:t>
            </a:r>
            <a:r>
              <a:rPr lang="en-US" sz="2000" dirty="0"/>
              <a:t>to two-thirds of </a:t>
            </a:r>
            <a:r>
              <a:rPr lang="en-US" sz="2000" dirty="0" smtClean="0"/>
              <a:t>average weekly </a:t>
            </a:r>
            <a:r>
              <a:rPr lang="en-US" sz="2000" dirty="0"/>
              <a:t>wages</a:t>
            </a:r>
          </a:p>
          <a:p>
            <a:endParaRPr lang="en-US" dirty="0"/>
          </a:p>
        </p:txBody>
      </p:sp>
      <p:sp>
        <p:nvSpPr>
          <p:cNvPr id="3" name="TextBox 2"/>
          <p:cNvSpPr txBox="1"/>
          <p:nvPr/>
        </p:nvSpPr>
        <p:spPr>
          <a:xfrm>
            <a:off x="5410200" y="4114800"/>
            <a:ext cx="3200400" cy="1923604"/>
          </a:xfrm>
          <a:prstGeom prst="rect">
            <a:avLst/>
          </a:prstGeom>
          <a:solidFill>
            <a:schemeClr val="bg1"/>
          </a:solidFill>
          <a:ln w="28575">
            <a:solidFill>
              <a:schemeClr val="tx1"/>
            </a:solidFill>
          </a:ln>
        </p:spPr>
        <p:txBody>
          <a:bodyPr wrap="square" rtlCol="0">
            <a:spAutoFit/>
          </a:bodyPr>
          <a:lstStyle/>
          <a:p>
            <a:r>
              <a:rPr lang="en-US" sz="2300" b="1" dirty="0" smtClean="0"/>
              <a:t>Dept. of Crime Victim Compensation (DCVC)</a:t>
            </a:r>
            <a:endParaRPr lang="en-US" sz="2300" b="1" dirty="0"/>
          </a:p>
          <a:p>
            <a:pPr algn="ctr"/>
            <a:r>
              <a:rPr lang="en-US" sz="2500" i="1" dirty="0" smtClean="0"/>
              <a:t>803-734-1900</a:t>
            </a:r>
          </a:p>
          <a:p>
            <a:r>
              <a:rPr lang="en-US" sz="2200" u="sng" dirty="0">
                <a:solidFill>
                  <a:srgbClr val="0070C0"/>
                </a:solidFill>
                <a:hlinkClick r:id="rId4"/>
              </a:rPr>
              <a:t>http://www.sova.sc.gov</a:t>
            </a:r>
            <a:r>
              <a:rPr lang="en-US" sz="2200" u="sng" dirty="0" smtClean="0">
                <a:solidFill>
                  <a:srgbClr val="0070C0"/>
                </a:solidFill>
                <a:hlinkClick r:id="rId4"/>
              </a:rPr>
              <a:t>/</a:t>
            </a:r>
            <a:endParaRPr lang="en-US" sz="2200" u="sng" dirty="0" smtClean="0">
              <a:solidFill>
                <a:srgbClr val="0070C0"/>
              </a:solidFill>
            </a:endParaRPr>
          </a:p>
          <a:p>
            <a:r>
              <a:rPr lang="en-US" sz="2200" dirty="0" smtClean="0">
                <a:solidFill>
                  <a:srgbClr val="0070C0"/>
                </a:solidFill>
              </a:rPr>
              <a:t>(application online) </a:t>
            </a:r>
            <a:endParaRPr lang="en-US" sz="2200" dirty="0">
              <a:solidFill>
                <a:srgbClr val="0070C0"/>
              </a:solidFill>
            </a:endParaRPr>
          </a:p>
        </p:txBody>
      </p:sp>
      <p:sp>
        <p:nvSpPr>
          <p:cNvPr id="4" name="Down Arrow 3"/>
          <p:cNvSpPr/>
          <p:nvPr/>
        </p:nvSpPr>
        <p:spPr>
          <a:xfrm>
            <a:off x="8115300" y="45720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83968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DCB23C1-917F-432B-84A3-F570572A0D0D}" type="slidenum">
              <a:rPr lang="en-US" smtClean="0"/>
              <a:t>12</a:t>
            </a:fld>
            <a:endParaRPr lang="en-US"/>
          </a:p>
        </p:txBody>
      </p:sp>
      <p:pic>
        <p:nvPicPr>
          <p:cNvPr id="8" name="Content Placeholder 7" descr="SOVAapplication_2014.pdf - Adobe Read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32" y="14571"/>
            <a:ext cx="7398368" cy="6691029"/>
          </a:xfrm>
          <a:prstGeom prst="rect">
            <a:avLst/>
          </a:prstGeom>
        </p:spPr>
      </p:pic>
    </p:spTree>
    <p:extLst>
      <p:ext uri="{BB962C8B-B14F-4D97-AF65-F5344CB8AC3E}">
        <p14:creationId xmlns:p14="http://schemas.microsoft.com/office/powerpoint/2010/main" val="57235157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DCB23C1-917F-432B-84A3-F570572A0D0D}" type="slidenum">
              <a:rPr lang="en-US" smtClean="0"/>
              <a:t>13</a:t>
            </a:fld>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2959" t="13793" r="19002" b="4483"/>
          <a:stretch/>
        </p:blipFill>
        <p:spPr bwMode="auto">
          <a:xfrm>
            <a:off x="925813" y="76200"/>
            <a:ext cx="5398787"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008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DCB23C1-917F-432B-84A3-F570572A0D0D}" type="slidenum">
              <a:rPr lang="en-US" smtClean="0"/>
              <a:t>14</a:t>
            </a:fld>
            <a:endParaRPr lang="en-US"/>
          </a:p>
        </p:txBody>
      </p:sp>
      <p:pic>
        <p:nvPicPr>
          <p:cNvPr id="2050" name="Picture 2"/>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63503" t="16899" r="19247" b="5789"/>
          <a:stretch/>
        </p:blipFill>
        <p:spPr bwMode="auto">
          <a:xfrm>
            <a:off x="2362200" y="34772"/>
            <a:ext cx="4713838" cy="672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8630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DCB23C1-917F-432B-84A3-F570572A0D0D}" type="slidenum">
              <a:rPr lang="en-US" smtClean="0"/>
              <a:t>15</a:t>
            </a:fld>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691" t="17246" r="19044"/>
          <a:stretch/>
        </p:blipFill>
        <p:spPr bwMode="auto">
          <a:xfrm>
            <a:off x="2819400" y="98492"/>
            <a:ext cx="4648199" cy="643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40161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696200" cy="5943600"/>
          </a:xfrm>
        </p:spPr>
        <p:txBody>
          <a:bodyPr>
            <a:normAutofit fontScale="92500" lnSpcReduction="20000"/>
          </a:bodyPr>
          <a:lstStyle/>
          <a:p>
            <a:pPr marL="0" lvl="2" indent="0">
              <a:buNone/>
            </a:pPr>
            <a:endParaRPr lang="en-US" sz="3500" u="sng" dirty="0" smtClean="0"/>
          </a:p>
          <a:p>
            <a:pPr marL="0" lvl="2" indent="0">
              <a:buNone/>
            </a:pPr>
            <a:endParaRPr lang="en-US" sz="2700" u="sng" dirty="0" smtClean="0"/>
          </a:p>
          <a:p>
            <a:pPr marL="0" lvl="2" indent="0">
              <a:buNone/>
            </a:pPr>
            <a:r>
              <a:rPr lang="en-US" sz="2700" u="sng" dirty="0" smtClean="0"/>
              <a:t>Other financial</a:t>
            </a:r>
            <a:r>
              <a:rPr lang="en-US" sz="2700" dirty="0" smtClean="0"/>
              <a:t>,  </a:t>
            </a:r>
            <a:r>
              <a:rPr lang="en-US" sz="2700" dirty="0"/>
              <a:t>social service</a:t>
            </a:r>
            <a:r>
              <a:rPr lang="en-US" sz="2700" dirty="0" smtClean="0"/>
              <a:t>,  </a:t>
            </a:r>
            <a:r>
              <a:rPr lang="en-US" sz="2700" dirty="0"/>
              <a:t>and </a:t>
            </a:r>
            <a:r>
              <a:rPr lang="en-US" sz="2700" dirty="0" smtClean="0"/>
              <a:t> counseling assistance</a:t>
            </a:r>
          </a:p>
          <a:p>
            <a:pPr marL="0" indent="0" algn="ctr">
              <a:buNone/>
            </a:pPr>
            <a:endParaRPr lang="en-US" sz="2500" b="1" u="sng" dirty="0"/>
          </a:p>
          <a:p>
            <a:pPr marL="0" indent="0" algn="ctr">
              <a:buNone/>
            </a:pPr>
            <a:r>
              <a:rPr lang="en-US" sz="2500" b="1" i="1" u="sng" dirty="0" smtClean="0"/>
              <a:t>FINANCIAL ASSISTANCE AVAILABLE</a:t>
            </a:r>
            <a:r>
              <a:rPr lang="en-US" sz="2500" b="1" i="1" dirty="0" smtClean="0"/>
              <a:t>:</a:t>
            </a:r>
          </a:p>
          <a:p>
            <a:pPr marL="0" indent="0">
              <a:buNone/>
            </a:pPr>
            <a:endParaRPr lang="en-US" sz="1200" dirty="0" smtClean="0"/>
          </a:p>
          <a:p>
            <a:pPr marL="0" indent="0" algn="ctr">
              <a:buNone/>
            </a:pPr>
            <a:r>
              <a:rPr lang="en-US" sz="2900" i="1" dirty="0" smtClean="0">
                <a:solidFill>
                  <a:srgbClr val="FF0000"/>
                </a:solidFill>
              </a:rPr>
              <a:t>SC </a:t>
            </a:r>
            <a:r>
              <a:rPr lang="en-US" sz="2900" i="1" dirty="0">
                <a:solidFill>
                  <a:srgbClr val="FF0000"/>
                </a:solidFill>
              </a:rPr>
              <a:t>Victim Assistance Network </a:t>
            </a:r>
            <a:r>
              <a:rPr lang="en-US" sz="2900" b="1" i="1" dirty="0">
                <a:solidFill>
                  <a:srgbClr val="FF0000"/>
                </a:solidFill>
              </a:rPr>
              <a:t>(SCVAN)</a:t>
            </a:r>
            <a:r>
              <a:rPr lang="en-US" sz="2900" b="1" dirty="0">
                <a:solidFill>
                  <a:srgbClr val="FF0000"/>
                </a:solidFill>
              </a:rPr>
              <a:t>  </a:t>
            </a:r>
            <a:endParaRPr lang="en-US" sz="2900" b="1" dirty="0" smtClean="0">
              <a:solidFill>
                <a:srgbClr val="FF0000"/>
              </a:solidFill>
            </a:endParaRPr>
          </a:p>
          <a:p>
            <a:pPr marL="0" indent="0" algn="ctr">
              <a:buNone/>
            </a:pPr>
            <a:r>
              <a:rPr lang="en-US" sz="2900" dirty="0" smtClean="0">
                <a:solidFill>
                  <a:srgbClr val="FF0000"/>
                </a:solidFill>
              </a:rPr>
              <a:t>803-750-1200 ext. 155</a:t>
            </a:r>
          </a:p>
          <a:p>
            <a:pPr marL="0" indent="0" algn="ctr">
              <a:buNone/>
            </a:pPr>
            <a:r>
              <a:rPr lang="en-US" sz="2900" i="1" u="sng" dirty="0" smtClean="0">
                <a:solidFill>
                  <a:srgbClr val="0070C0"/>
                </a:solidFill>
              </a:rPr>
              <a:t>www.SCVAN.org</a:t>
            </a:r>
          </a:p>
          <a:p>
            <a:pPr marL="0" indent="0" algn="ctr">
              <a:buNone/>
            </a:pPr>
            <a:endParaRPr lang="en-US" sz="2900" dirty="0">
              <a:solidFill>
                <a:srgbClr val="0070C0"/>
              </a:solidFill>
            </a:endParaRPr>
          </a:p>
          <a:p>
            <a:pPr marL="0" indent="0">
              <a:spcBef>
                <a:spcPts val="0"/>
              </a:spcBef>
              <a:buNone/>
            </a:pPr>
            <a:r>
              <a:rPr lang="en-US" sz="3500" dirty="0" smtClean="0"/>
              <a:t>- Crime Scene Clean-up	- Medicine</a:t>
            </a:r>
            <a:endParaRPr lang="en-US" sz="3500" dirty="0"/>
          </a:p>
          <a:p>
            <a:pPr marL="0" indent="0">
              <a:spcBef>
                <a:spcPts val="0"/>
              </a:spcBef>
              <a:buNone/>
            </a:pPr>
            <a:r>
              <a:rPr lang="en-US" sz="3500" dirty="0" smtClean="0"/>
              <a:t>- Food</a:t>
            </a:r>
            <a:r>
              <a:rPr lang="en-US" sz="3500" dirty="0"/>
              <a:t>		</a:t>
            </a:r>
            <a:r>
              <a:rPr lang="en-US" sz="3500" dirty="0" smtClean="0"/>
              <a:t>		- Glasses</a:t>
            </a:r>
          </a:p>
          <a:p>
            <a:pPr marL="0" indent="0">
              <a:spcBef>
                <a:spcPts val="0"/>
              </a:spcBef>
              <a:buNone/>
            </a:pPr>
            <a:r>
              <a:rPr lang="en-US" sz="3500" dirty="0" smtClean="0"/>
              <a:t>- Locks, Doors, Windows	- Clothing</a:t>
            </a:r>
          </a:p>
          <a:p>
            <a:pPr>
              <a:spcBef>
                <a:spcPts val="0"/>
              </a:spcBef>
              <a:buFontTx/>
              <a:buChar char="-"/>
            </a:pPr>
            <a:r>
              <a:rPr lang="en-US" sz="3500" dirty="0" smtClean="0"/>
              <a:t>Transportation to Safety	- Teeth</a:t>
            </a:r>
          </a:p>
          <a:p>
            <a:pPr>
              <a:spcBef>
                <a:spcPts val="0"/>
              </a:spcBef>
              <a:buFontTx/>
              <a:buChar char="-"/>
            </a:pPr>
            <a:r>
              <a:rPr lang="en-US" sz="3500" dirty="0" smtClean="0"/>
              <a:t>Hotel stays (arson, DV)	- </a:t>
            </a:r>
            <a:r>
              <a:rPr lang="en-US" sz="3500" dirty="0" err="1" smtClean="0"/>
              <a:t>Diapers,formula</a:t>
            </a:r>
            <a:endParaRPr lang="en-US" sz="3500" dirty="0" smtClean="0"/>
          </a:p>
          <a:p>
            <a:pPr marL="0" indent="0">
              <a:spcBef>
                <a:spcPts val="0"/>
              </a:spcBef>
              <a:buNone/>
            </a:pPr>
            <a:endParaRPr lang="en-US" dirty="0" smtClean="0"/>
          </a:p>
        </p:txBody>
      </p:sp>
      <p:sp>
        <p:nvSpPr>
          <p:cNvPr id="5" name="Slide Number Placeholder 4"/>
          <p:cNvSpPr>
            <a:spLocks noGrp="1"/>
          </p:cNvSpPr>
          <p:nvPr>
            <p:ph type="sldNum" sz="quarter" idx="11"/>
          </p:nvPr>
        </p:nvSpPr>
        <p:spPr/>
        <p:txBody>
          <a:bodyPr/>
          <a:lstStyle/>
          <a:p>
            <a:fld id="{3DCB23C1-917F-432B-84A3-F570572A0D0D}" type="slidenum">
              <a:rPr lang="en-US" smtClean="0"/>
              <a:t>16</a:t>
            </a:fld>
            <a:endParaRPr lang="en-US"/>
          </a:p>
        </p:txBody>
      </p:sp>
      <p:sp>
        <p:nvSpPr>
          <p:cNvPr id="6" name="TextBox 5"/>
          <p:cNvSpPr txBox="1"/>
          <p:nvPr/>
        </p:nvSpPr>
        <p:spPr>
          <a:xfrm>
            <a:off x="838200" y="381000"/>
            <a:ext cx="7010400" cy="861774"/>
          </a:xfrm>
          <a:prstGeom prst="rect">
            <a:avLst/>
          </a:prstGeom>
          <a:solidFill>
            <a:schemeClr val="tx1"/>
          </a:solidFill>
          <a:ln w="12700">
            <a:solidFill>
              <a:schemeClr val="tx1"/>
            </a:solidFill>
          </a:ln>
        </p:spPr>
        <p:txBody>
          <a:bodyPr wrap="square" rtlCol="0">
            <a:spAutoFit/>
          </a:bodyPr>
          <a:lstStyle/>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LAW ENFORCEMENT’S MANDATORY SERVICES </a:t>
            </a:r>
          </a:p>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CRIME VICTIMS</a:t>
            </a:r>
            <a:endParaRPr lang="en-US" sz="2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ight Arrow 8"/>
          <p:cNvSpPr/>
          <p:nvPr/>
        </p:nvSpPr>
        <p:spPr>
          <a:xfrm>
            <a:off x="1219200" y="3456432"/>
            <a:ext cx="1664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19583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924800" cy="5714999"/>
          </a:xfrm>
        </p:spPr>
        <p:txBody>
          <a:bodyPr>
            <a:normAutofit fontScale="92500" lnSpcReduction="20000"/>
          </a:bodyPr>
          <a:lstStyle/>
          <a:p>
            <a:pPr marL="0" indent="0" algn="ctr">
              <a:buNone/>
            </a:pPr>
            <a:endParaRPr lang="en-US" sz="2800" b="1" u="sng" dirty="0" smtClean="0"/>
          </a:p>
          <a:p>
            <a:pPr marL="0" indent="0" algn="ctr">
              <a:buNone/>
            </a:pPr>
            <a:endParaRPr lang="en-US" sz="2800" b="1" i="1" u="sng" dirty="0"/>
          </a:p>
          <a:p>
            <a:pPr marL="0" indent="0" algn="ctr">
              <a:buNone/>
            </a:pPr>
            <a:endParaRPr lang="en-US" sz="2800" b="1" u="sng" dirty="0" smtClean="0"/>
          </a:p>
          <a:p>
            <a:pPr marL="0" indent="0" algn="ctr">
              <a:buNone/>
            </a:pPr>
            <a:r>
              <a:rPr lang="en-US" sz="3500" b="1" i="1" u="sng" dirty="0" smtClean="0">
                <a:solidFill>
                  <a:srgbClr val="FF0000"/>
                </a:solidFill>
              </a:rPr>
              <a:t>SOCIAL SERVICES</a:t>
            </a:r>
          </a:p>
          <a:p>
            <a:pPr marL="0" indent="0" algn="ctr">
              <a:buNone/>
            </a:pPr>
            <a:r>
              <a:rPr lang="en-US" sz="2400" b="1" dirty="0" smtClean="0"/>
              <a:t>Get to know your Community Partners!</a:t>
            </a:r>
            <a:r>
              <a:rPr lang="en-US" sz="2400" b="1" dirty="0"/>
              <a:t> </a:t>
            </a:r>
            <a:endParaRPr lang="en-US" sz="2400" b="1" dirty="0" smtClean="0"/>
          </a:p>
          <a:p>
            <a:pPr marL="0" indent="0" algn="ctr">
              <a:buNone/>
            </a:pPr>
            <a:r>
              <a:rPr lang="en-US" sz="2200" b="1" dirty="0" smtClean="0"/>
              <a:t>Google </a:t>
            </a:r>
            <a:r>
              <a:rPr lang="en-US" sz="2200" b="1" dirty="0"/>
              <a:t>your Local Providers!</a:t>
            </a:r>
          </a:p>
          <a:p>
            <a:pPr marL="228600" indent="-228600"/>
            <a:r>
              <a:rPr lang="en-US" sz="2700" dirty="0" smtClean="0"/>
              <a:t>211</a:t>
            </a:r>
          </a:p>
          <a:p>
            <a:pPr marL="228600" indent="-228600"/>
            <a:r>
              <a:rPr lang="en-US" sz="2700" dirty="0" smtClean="0"/>
              <a:t>Translators</a:t>
            </a:r>
            <a:r>
              <a:rPr lang="en-US" sz="2700" dirty="0"/>
              <a:t>		</a:t>
            </a:r>
          </a:p>
          <a:p>
            <a:pPr marL="228600" indent="-228600"/>
            <a:r>
              <a:rPr lang="en-US" sz="2700" dirty="0"/>
              <a:t>Food banks		</a:t>
            </a:r>
            <a:endParaRPr lang="en-US" sz="2700" dirty="0" smtClean="0"/>
          </a:p>
          <a:p>
            <a:pPr marL="228600" indent="-228600"/>
            <a:r>
              <a:rPr lang="en-US" sz="2700" dirty="0" smtClean="0"/>
              <a:t>Local Sexual Assault Center</a:t>
            </a:r>
            <a:r>
              <a:rPr lang="en-US" sz="2700" dirty="0"/>
              <a:t>		</a:t>
            </a:r>
          </a:p>
          <a:p>
            <a:pPr marL="228600" indent="-228600"/>
            <a:r>
              <a:rPr lang="en-US" sz="2700" dirty="0" smtClean="0"/>
              <a:t>Local DV Shelter</a:t>
            </a:r>
          </a:p>
          <a:p>
            <a:pPr marL="228600" indent="-228600"/>
            <a:r>
              <a:rPr lang="en-US" sz="2700" dirty="0" smtClean="0"/>
              <a:t>Local </a:t>
            </a:r>
            <a:r>
              <a:rPr lang="en-US" sz="2700" dirty="0"/>
              <a:t>Churches (food, clothing</a:t>
            </a:r>
            <a:r>
              <a:rPr lang="en-US" sz="2700" dirty="0" smtClean="0"/>
              <a:t>, support groups)</a:t>
            </a:r>
          </a:p>
          <a:p>
            <a:pPr marL="228600" indent="-228600"/>
            <a:r>
              <a:rPr lang="en-US" sz="2700" dirty="0" smtClean="0"/>
              <a:t>Homicide Support Groups </a:t>
            </a:r>
          </a:p>
          <a:p>
            <a:pPr marL="228600" indent="-228600"/>
            <a:r>
              <a:rPr lang="en-US" sz="2700" dirty="0" smtClean="0"/>
              <a:t>Red </a:t>
            </a:r>
            <a:r>
              <a:rPr lang="en-US" sz="2700" dirty="0"/>
              <a:t>Cross (arson)</a:t>
            </a:r>
          </a:p>
          <a:p>
            <a:endParaRPr lang="en-US" sz="2300" dirty="0"/>
          </a:p>
          <a:p>
            <a:endParaRPr lang="en-US" dirty="0"/>
          </a:p>
        </p:txBody>
      </p:sp>
      <p:sp>
        <p:nvSpPr>
          <p:cNvPr id="4" name="Slide Number Placeholder 3"/>
          <p:cNvSpPr>
            <a:spLocks noGrp="1"/>
          </p:cNvSpPr>
          <p:nvPr>
            <p:ph type="sldNum" sz="quarter" idx="11"/>
          </p:nvPr>
        </p:nvSpPr>
        <p:spPr/>
        <p:txBody>
          <a:bodyPr/>
          <a:lstStyle/>
          <a:p>
            <a:fld id="{3DCB23C1-917F-432B-84A3-F570572A0D0D}" type="slidenum">
              <a:rPr lang="en-US" smtClean="0"/>
              <a:t>17</a:t>
            </a:fld>
            <a:endParaRPr lang="en-US"/>
          </a:p>
        </p:txBody>
      </p:sp>
      <p:sp>
        <p:nvSpPr>
          <p:cNvPr id="6" name="TextBox 5"/>
          <p:cNvSpPr txBox="1"/>
          <p:nvPr/>
        </p:nvSpPr>
        <p:spPr>
          <a:xfrm>
            <a:off x="914400" y="457200"/>
            <a:ext cx="7010400" cy="861774"/>
          </a:xfrm>
          <a:prstGeom prst="rect">
            <a:avLst/>
          </a:prstGeom>
          <a:solidFill>
            <a:schemeClr val="tx1"/>
          </a:solidFill>
          <a:ln w="12700">
            <a:solidFill>
              <a:schemeClr val="tx1"/>
            </a:solidFill>
          </a:ln>
        </p:spPr>
        <p:txBody>
          <a:bodyPr wrap="square" rtlCol="0">
            <a:spAutoFit/>
          </a:bodyPr>
          <a:lstStyle/>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LAW ENFORCEMENT’S MANDATORY SERVICES </a:t>
            </a:r>
          </a:p>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CRIME VICTIMS</a:t>
            </a:r>
            <a:endParaRPr lang="en-US" sz="2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0465248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001000" cy="4419599"/>
          </a:xfrm>
        </p:spPr>
        <p:txBody>
          <a:bodyPr/>
          <a:lstStyle/>
          <a:p>
            <a:pPr marL="0" indent="0" algn="ctr">
              <a:buNone/>
            </a:pPr>
            <a:r>
              <a:rPr lang="en-US" sz="3600" b="1" u="sng" dirty="0">
                <a:solidFill>
                  <a:srgbClr val="FF0000"/>
                </a:solidFill>
              </a:rPr>
              <a:t>COUNSELING</a:t>
            </a:r>
            <a:endParaRPr lang="en-US" sz="3600" dirty="0">
              <a:solidFill>
                <a:srgbClr val="FF0000"/>
              </a:solidFill>
            </a:endParaRPr>
          </a:p>
          <a:p>
            <a:r>
              <a:rPr lang="en-US" sz="3600" i="1" dirty="0"/>
              <a:t>Trauma-trained </a:t>
            </a:r>
            <a:r>
              <a:rPr lang="en-US" sz="3600" i="1" dirty="0" smtClean="0"/>
              <a:t>therapists – Identify your local therapists!</a:t>
            </a:r>
          </a:p>
          <a:p>
            <a:pPr marL="0" indent="0">
              <a:buNone/>
            </a:pPr>
            <a:endParaRPr lang="en-US" dirty="0" smtClean="0"/>
          </a:p>
          <a:p>
            <a:r>
              <a:rPr lang="en-US" sz="2600" dirty="0" smtClean="0"/>
              <a:t>Google “Project Best MUSC”: </a:t>
            </a:r>
            <a:r>
              <a:rPr lang="en-US" sz="2200" dirty="0"/>
              <a:t>Statewide </a:t>
            </a:r>
            <a:r>
              <a:rPr lang="en-US" sz="2200" dirty="0" smtClean="0"/>
              <a:t>Roster of trauma-trained therapists </a:t>
            </a:r>
            <a:r>
              <a:rPr lang="en-US" sz="2200" i="1" dirty="0" smtClean="0"/>
              <a:t>(</a:t>
            </a:r>
            <a:r>
              <a:rPr lang="en-US" sz="2200" i="1" u="sng" dirty="0" smtClean="0"/>
              <a:t>NOT</a:t>
            </a:r>
            <a:r>
              <a:rPr lang="en-US" sz="2200" i="1" dirty="0" smtClean="0"/>
              <a:t> </a:t>
            </a:r>
            <a:r>
              <a:rPr lang="en-US" sz="2200" i="1" dirty="0"/>
              <a:t>all therapists are on this list</a:t>
            </a:r>
            <a:r>
              <a:rPr lang="en-US" sz="2200" i="1" dirty="0" smtClean="0"/>
              <a:t>!)</a:t>
            </a:r>
          </a:p>
          <a:p>
            <a:pPr marL="0" indent="0">
              <a:buNone/>
            </a:pPr>
            <a:r>
              <a:rPr lang="en-US" sz="2100" u="sng" dirty="0" smtClean="0">
                <a:solidFill>
                  <a:srgbClr val="002E50"/>
                </a:solidFill>
              </a:rPr>
              <a:t>http</a:t>
            </a:r>
            <a:r>
              <a:rPr lang="en-US" sz="2100" u="sng" dirty="0">
                <a:solidFill>
                  <a:srgbClr val="002E50"/>
                </a:solidFill>
              </a:rPr>
              <a:t>://academicdepartments.musc.edu/projectbest/roster/roster.htm</a:t>
            </a:r>
          </a:p>
          <a:p>
            <a:endParaRPr lang="en-US" dirty="0"/>
          </a:p>
        </p:txBody>
      </p:sp>
      <p:sp>
        <p:nvSpPr>
          <p:cNvPr id="4" name="Slide Number Placeholder 3"/>
          <p:cNvSpPr>
            <a:spLocks noGrp="1"/>
          </p:cNvSpPr>
          <p:nvPr>
            <p:ph type="sldNum" sz="quarter" idx="11"/>
          </p:nvPr>
        </p:nvSpPr>
        <p:spPr/>
        <p:txBody>
          <a:bodyPr/>
          <a:lstStyle/>
          <a:p>
            <a:fld id="{3DCB23C1-917F-432B-84A3-F570572A0D0D}" type="slidenum">
              <a:rPr lang="en-US" smtClean="0"/>
              <a:t>18</a:t>
            </a:fld>
            <a:endParaRPr lang="en-US"/>
          </a:p>
        </p:txBody>
      </p:sp>
      <p:sp>
        <p:nvSpPr>
          <p:cNvPr id="8" name="TextBox 7"/>
          <p:cNvSpPr txBox="1"/>
          <p:nvPr/>
        </p:nvSpPr>
        <p:spPr>
          <a:xfrm>
            <a:off x="838200" y="381000"/>
            <a:ext cx="7010400" cy="861774"/>
          </a:xfrm>
          <a:prstGeom prst="rect">
            <a:avLst/>
          </a:prstGeom>
          <a:solidFill>
            <a:schemeClr val="tx1"/>
          </a:solidFill>
          <a:ln w="12700">
            <a:solidFill>
              <a:schemeClr val="tx1"/>
            </a:solidFill>
          </a:ln>
        </p:spPr>
        <p:txBody>
          <a:bodyPr wrap="square" rtlCol="0">
            <a:spAutoFit/>
          </a:bodyPr>
          <a:lstStyle/>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LAW ENFORCEMENT’S MANDATORY SERVICES </a:t>
            </a:r>
          </a:p>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CRIME VICTIMS</a:t>
            </a:r>
            <a:endParaRPr lang="en-US" sz="2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54898729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924800" cy="5714999"/>
          </a:xfrm>
        </p:spPr>
        <p:txBody>
          <a:bodyPr/>
          <a:lstStyle/>
          <a:p>
            <a:pPr marL="57150" lvl="1" indent="0">
              <a:buNone/>
            </a:pPr>
            <a:endParaRPr lang="en-US" sz="2000" i="1" dirty="0" smtClean="0"/>
          </a:p>
          <a:p>
            <a:pPr marL="57150" lvl="1" indent="0">
              <a:buNone/>
            </a:pPr>
            <a:endParaRPr lang="en-US" sz="2000" i="1" dirty="0"/>
          </a:p>
          <a:p>
            <a:pPr marL="57150" lvl="1" indent="0">
              <a:buNone/>
            </a:pPr>
            <a:endParaRPr lang="en-US" sz="2000" i="1" dirty="0" smtClean="0"/>
          </a:p>
          <a:p>
            <a:pPr marL="57150" lvl="1" indent="0">
              <a:buNone/>
            </a:pPr>
            <a:r>
              <a:rPr lang="en-US" sz="2000" i="1" dirty="0" smtClean="0"/>
              <a:t>SC </a:t>
            </a:r>
            <a:r>
              <a:rPr lang="en-US" sz="2000" i="1" dirty="0"/>
              <a:t>Code Section 16-3-1520 (C)  </a:t>
            </a:r>
            <a:r>
              <a:rPr lang="en-US" sz="2000" i="1" dirty="0">
                <a:solidFill>
                  <a:srgbClr val="FF0000"/>
                </a:solidFill>
              </a:rPr>
              <a:t>LEVA</a:t>
            </a:r>
          </a:p>
          <a:p>
            <a:pPr marL="240030" lvl="2" indent="0">
              <a:buNone/>
            </a:pPr>
            <a:r>
              <a:rPr lang="en-US" sz="3000" dirty="0"/>
              <a:t>Intervene on behalf of victims with creditors, employers, schools, landlords; </a:t>
            </a:r>
          </a:p>
          <a:p>
            <a:pPr marL="57150" lvl="1" indent="0">
              <a:buNone/>
            </a:pPr>
            <a:endParaRPr lang="en-US" sz="2000" i="1" dirty="0"/>
          </a:p>
          <a:p>
            <a:pPr marL="57150" lvl="1" indent="0">
              <a:buNone/>
            </a:pPr>
            <a:r>
              <a:rPr lang="en-US" sz="2000" i="1" dirty="0"/>
              <a:t>SC Code Section 16-3-1520 (D)  </a:t>
            </a:r>
            <a:r>
              <a:rPr lang="en-US" sz="2000" i="1" dirty="0">
                <a:solidFill>
                  <a:srgbClr val="FF0000"/>
                </a:solidFill>
              </a:rPr>
              <a:t>LEVA</a:t>
            </a:r>
          </a:p>
          <a:p>
            <a:pPr marL="240030" lvl="2" indent="0">
              <a:buNone/>
            </a:pPr>
            <a:r>
              <a:rPr lang="en-US" sz="3000" b="1" i="1" u="sng" dirty="0"/>
              <a:t>Inform victim of status and progress of case and investigation</a:t>
            </a:r>
            <a:r>
              <a:rPr lang="en-US" sz="3000" dirty="0"/>
              <a:t> through disposition in summary court; referral to the Department of Juvenile Justice or through final transmittal of general sessions warrant to the prosecutor.</a:t>
            </a:r>
          </a:p>
          <a:p>
            <a:endParaRPr lang="en-US" dirty="0"/>
          </a:p>
        </p:txBody>
      </p:sp>
      <p:sp>
        <p:nvSpPr>
          <p:cNvPr id="5" name="Slide Number Placeholder 4"/>
          <p:cNvSpPr>
            <a:spLocks noGrp="1"/>
          </p:cNvSpPr>
          <p:nvPr>
            <p:ph type="sldNum" sz="quarter" idx="11"/>
          </p:nvPr>
        </p:nvSpPr>
        <p:spPr/>
        <p:txBody>
          <a:bodyPr/>
          <a:lstStyle/>
          <a:p>
            <a:fld id="{3DCB23C1-917F-432B-84A3-F570572A0D0D}" type="slidenum">
              <a:rPr lang="en-US" smtClean="0"/>
              <a:t>19</a:t>
            </a:fld>
            <a:endParaRPr lang="en-US"/>
          </a:p>
        </p:txBody>
      </p:sp>
      <p:sp>
        <p:nvSpPr>
          <p:cNvPr id="7" name="TextBox 6"/>
          <p:cNvSpPr txBox="1"/>
          <p:nvPr/>
        </p:nvSpPr>
        <p:spPr>
          <a:xfrm>
            <a:off x="914400" y="457200"/>
            <a:ext cx="7315200" cy="861774"/>
          </a:xfrm>
          <a:prstGeom prst="rect">
            <a:avLst/>
          </a:prstGeom>
          <a:solidFill>
            <a:schemeClr val="tx1"/>
          </a:solidFill>
          <a:ln w="12700">
            <a:solidFill>
              <a:schemeClr val="tx1"/>
            </a:solidFill>
          </a:ln>
        </p:spPr>
        <p:txBody>
          <a:bodyPr wrap="square" rtlCol="0">
            <a:spAutoFit/>
          </a:bodyPr>
          <a:lstStyle/>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LAW ENFORCEMENT’S MANDATORY SERVICES </a:t>
            </a:r>
          </a:p>
          <a:p>
            <a:pPr algn="ctr"/>
            <a:r>
              <a:rPr lang="en-US" sz="25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CRIME VICTIMS</a:t>
            </a:r>
            <a:endParaRPr lang="en-US" sz="25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2191827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0" y="152400"/>
            <a:ext cx="2543175" cy="3810000"/>
          </a:xfrm>
        </p:spPr>
      </p:pic>
      <p:sp>
        <p:nvSpPr>
          <p:cNvPr id="4" name="Slide Number Placeholder 3"/>
          <p:cNvSpPr>
            <a:spLocks noGrp="1"/>
          </p:cNvSpPr>
          <p:nvPr>
            <p:ph type="sldNum" sz="quarter" idx="11"/>
          </p:nvPr>
        </p:nvSpPr>
        <p:spPr/>
        <p:txBody>
          <a:bodyPr/>
          <a:lstStyle/>
          <a:p>
            <a:fld id="{3DCB23C1-917F-432B-84A3-F570572A0D0D}" type="slidenum">
              <a:rPr lang="en-US" smtClean="0"/>
              <a:t>2</a:t>
            </a:fld>
            <a:endParaRPr lang="en-US"/>
          </a:p>
        </p:txBody>
      </p:sp>
      <p:sp>
        <p:nvSpPr>
          <p:cNvPr id="6" name="TextBox 5"/>
          <p:cNvSpPr txBox="1"/>
          <p:nvPr/>
        </p:nvSpPr>
        <p:spPr>
          <a:xfrm>
            <a:off x="533400" y="457200"/>
            <a:ext cx="5715000" cy="6771084"/>
          </a:xfrm>
          <a:prstGeom prst="rect">
            <a:avLst/>
          </a:prstGeom>
          <a:noFill/>
        </p:spPr>
        <p:txBody>
          <a:bodyPr wrap="square" rtlCol="0">
            <a:spAutoFit/>
          </a:bodyPr>
          <a:lstStyle/>
          <a:p>
            <a:r>
              <a:rPr lang="en-US" sz="2800" b="1" u="sng" dirty="0" smtClean="0"/>
              <a:t>Definition of  Victim</a:t>
            </a:r>
            <a:r>
              <a:rPr lang="en-US" sz="2800" b="1" dirty="0" smtClean="0"/>
              <a:t>:</a:t>
            </a:r>
            <a:endParaRPr lang="en-US" sz="2800" b="1" dirty="0"/>
          </a:p>
          <a:p>
            <a:r>
              <a:rPr lang="en-US" altLang="en-US" sz="2000" dirty="0" smtClean="0"/>
              <a:t>S.C</a:t>
            </a:r>
            <a:r>
              <a:rPr lang="en-US" altLang="en-US" sz="2000" dirty="0"/>
              <a:t>. Code Section </a:t>
            </a:r>
            <a:r>
              <a:rPr lang="en-US" altLang="en-US" sz="2000" dirty="0" smtClean="0"/>
              <a:t>16-3-1510</a:t>
            </a:r>
          </a:p>
          <a:p>
            <a:endParaRPr lang="en-US" altLang="en-US" sz="1500" dirty="0"/>
          </a:p>
          <a:p>
            <a:r>
              <a:rPr lang="en-US" altLang="en-US" sz="2000" dirty="0" smtClean="0"/>
              <a:t>An </a:t>
            </a:r>
            <a:r>
              <a:rPr lang="en-US" altLang="en-US" sz="2000" dirty="0"/>
              <a:t>individual who suffers </a:t>
            </a:r>
            <a:endParaRPr lang="en-US" altLang="en-US" sz="2000" dirty="0" smtClean="0"/>
          </a:p>
          <a:p>
            <a:pPr marL="1257300" lvl="2"/>
            <a:r>
              <a:rPr lang="en-US" altLang="en-US" sz="2000" u="sng" dirty="0" smtClean="0"/>
              <a:t>Direct </a:t>
            </a:r>
            <a:r>
              <a:rPr lang="en-US" altLang="en-US" sz="2000" u="sng" dirty="0"/>
              <a:t>or </a:t>
            </a:r>
            <a:r>
              <a:rPr lang="en-US" altLang="en-US" sz="2000" u="sng" dirty="0" smtClean="0"/>
              <a:t>threatened</a:t>
            </a:r>
          </a:p>
          <a:p>
            <a:pPr marL="1714500" lvl="2" indent="-285750">
              <a:buFont typeface="Arial" panose="020B0604020202020204" pitchFamily="34" charset="0"/>
              <a:buChar char="•"/>
            </a:pPr>
            <a:r>
              <a:rPr lang="en-US" altLang="en-US" sz="2000" dirty="0" smtClean="0"/>
              <a:t>physical</a:t>
            </a:r>
          </a:p>
          <a:p>
            <a:pPr marL="1714500" lvl="2" indent="-285750">
              <a:buFont typeface="Arial" panose="020B0604020202020204" pitchFamily="34" charset="0"/>
              <a:buChar char="•"/>
            </a:pPr>
            <a:r>
              <a:rPr lang="en-US" altLang="en-US" sz="2000" dirty="0" smtClean="0"/>
              <a:t>psychological </a:t>
            </a:r>
            <a:r>
              <a:rPr lang="en-US" altLang="en-US" sz="2000" dirty="0"/>
              <a:t>or </a:t>
            </a:r>
            <a:endParaRPr lang="en-US" altLang="en-US" sz="2000" dirty="0" smtClean="0"/>
          </a:p>
          <a:p>
            <a:pPr marL="1714500" lvl="2" indent="-285750">
              <a:buFont typeface="Arial" panose="020B0604020202020204" pitchFamily="34" charset="0"/>
              <a:buChar char="•"/>
            </a:pPr>
            <a:r>
              <a:rPr lang="en-US" altLang="en-US" sz="2000" dirty="0" smtClean="0"/>
              <a:t>financial harm </a:t>
            </a:r>
          </a:p>
          <a:p>
            <a:pPr marL="342900"/>
            <a:endParaRPr lang="en-US" altLang="en-US" sz="1000" dirty="0" smtClean="0"/>
          </a:p>
          <a:p>
            <a:r>
              <a:rPr lang="en-US" altLang="en-US" sz="2000" dirty="0" smtClean="0"/>
              <a:t>as </a:t>
            </a:r>
            <a:r>
              <a:rPr lang="en-US" altLang="en-US" sz="2000" dirty="0"/>
              <a:t>a result of the commission or attempted commission of a </a:t>
            </a:r>
            <a:r>
              <a:rPr lang="en-US" altLang="en-US" sz="2000" dirty="0" smtClean="0"/>
              <a:t>crime.</a:t>
            </a:r>
          </a:p>
          <a:p>
            <a:endParaRPr lang="en-US" altLang="en-US" sz="2000" dirty="0"/>
          </a:p>
          <a:p>
            <a:r>
              <a:rPr lang="en-US" altLang="en-US" sz="2000" dirty="0" smtClean="0"/>
              <a:t>Victim </a:t>
            </a:r>
            <a:r>
              <a:rPr lang="en-US" altLang="en-US" sz="2000" dirty="0"/>
              <a:t>also includes</a:t>
            </a:r>
          </a:p>
          <a:p>
            <a:pPr marL="685800" lvl="1" indent="-228600">
              <a:buFont typeface="Arial" panose="020B0604020202020204" pitchFamily="34" charset="0"/>
              <a:buChar char="•"/>
            </a:pPr>
            <a:r>
              <a:rPr lang="en-US" altLang="en-US" sz="2000" dirty="0" smtClean="0"/>
              <a:t>victim’s </a:t>
            </a:r>
            <a:r>
              <a:rPr lang="en-US" altLang="en-US" sz="2000" b="1" i="1" u="sng" dirty="0"/>
              <a:t>spouse</a:t>
            </a:r>
            <a:r>
              <a:rPr lang="en-US" altLang="en-US" sz="2000" b="1" i="1" dirty="0"/>
              <a:t>, </a:t>
            </a:r>
            <a:r>
              <a:rPr lang="en-US" altLang="en-US" sz="2000" b="1" i="1" u="sng" dirty="0"/>
              <a:t>parent</a:t>
            </a:r>
            <a:r>
              <a:rPr lang="en-US" altLang="en-US" sz="2000" b="1" i="1" dirty="0"/>
              <a:t> or </a:t>
            </a:r>
            <a:r>
              <a:rPr lang="en-US" altLang="en-US" sz="2000" b="1" i="1" u="sng" dirty="0"/>
              <a:t>child</a:t>
            </a:r>
          </a:p>
          <a:p>
            <a:pPr marL="685800" lvl="1" indent="-228600">
              <a:buFont typeface="Arial" panose="020B0604020202020204" pitchFamily="34" charset="0"/>
              <a:buChar char="•"/>
            </a:pPr>
            <a:r>
              <a:rPr lang="en-US" altLang="en-US" sz="2000" dirty="0" smtClean="0"/>
              <a:t>lawful </a:t>
            </a:r>
            <a:r>
              <a:rPr lang="en-US" altLang="en-US" sz="2000" dirty="0"/>
              <a:t>representative a victim who </a:t>
            </a:r>
          </a:p>
          <a:p>
            <a:pPr marL="800100" lvl="1"/>
            <a:r>
              <a:rPr lang="en-US" altLang="en-US" sz="2000" dirty="0" smtClean="0"/>
              <a:t>- deceased</a:t>
            </a:r>
            <a:endParaRPr lang="en-US" altLang="en-US" sz="2000" dirty="0"/>
          </a:p>
          <a:p>
            <a:pPr marL="800100" lvl="1"/>
            <a:r>
              <a:rPr lang="en-US" altLang="en-US" sz="2000" dirty="0" smtClean="0"/>
              <a:t>- a </a:t>
            </a:r>
            <a:r>
              <a:rPr lang="en-US" altLang="en-US" sz="2000" dirty="0"/>
              <a:t>minor</a:t>
            </a:r>
          </a:p>
          <a:p>
            <a:pPr marL="800100" lvl="1"/>
            <a:r>
              <a:rPr lang="en-US" altLang="en-US" sz="2000" dirty="0" smtClean="0"/>
              <a:t>- incompetent</a:t>
            </a:r>
            <a:endParaRPr lang="en-US" altLang="en-US" sz="2000" dirty="0"/>
          </a:p>
          <a:p>
            <a:pPr marL="800100" lvl="1"/>
            <a:r>
              <a:rPr lang="en-US" altLang="en-US" sz="2000" dirty="0" smtClean="0"/>
              <a:t>- physically </a:t>
            </a:r>
            <a:r>
              <a:rPr lang="en-US" altLang="en-US" sz="2000" dirty="0"/>
              <a:t>or </a:t>
            </a:r>
            <a:endParaRPr lang="en-US" altLang="en-US" sz="2000" dirty="0" smtClean="0"/>
          </a:p>
          <a:p>
            <a:pPr marL="800100" lvl="1"/>
            <a:r>
              <a:rPr lang="en-US" altLang="en-US" sz="2000" dirty="0" smtClean="0"/>
              <a:t>- psychologically </a:t>
            </a:r>
            <a:r>
              <a:rPr lang="en-US" altLang="en-US" sz="2000" dirty="0"/>
              <a:t>incapacitated</a:t>
            </a:r>
          </a:p>
          <a:p>
            <a:endParaRPr lang="en-US" dirty="0"/>
          </a:p>
          <a:p>
            <a:endParaRPr lang="en-US" dirty="0"/>
          </a:p>
        </p:txBody>
      </p:sp>
    </p:spTree>
    <p:extLst>
      <p:ext uri="{BB962C8B-B14F-4D97-AF65-F5344CB8AC3E}">
        <p14:creationId xmlns:p14="http://schemas.microsoft.com/office/powerpoint/2010/main" val="265342341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543800" cy="5714999"/>
          </a:xfrm>
        </p:spPr>
        <p:txBody>
          <a:bodyPr>
            <a:normAutofit fontScale="70000" lnSpcReduction="20000"/>
          </a:bodyPr>
          <a:lstStyle/>
          <a:p>
            <a:pPr marL="0" indent="0">
              <a:buNone/>
            </a:pPr>
            <a:r>
              <a:rPr lang="en-US" sz="2600" dirty="0"/>
              <a:t>Law Enforcement Agency Responsibilities </a:t>
            </a:r>
            <a:r>
              <a:rPr lang="en-US" sz="2600" dirty="0" smtClean="0"/>
              <a:t>to Victims </a:t>
            </a:r>
            <a:r>
              <a:rPr lang="en-US" sz="2600" b="1" u="sng" dirty="0" smtClean="0"/>
              <a:t>Upon </a:t>
            </a:r>
            <a:r>
              <a:rPr lang="en-US" sz="2600" b="1" u="sng" dirty="0"/>
              <a:t>Arrest of Suspect</a:t>
            </a:r>
            <a:r>
              <a:rPr lang="en-US" sz="2600" dirty="0"/>
              <a:t>:</a:t>
            </a:r>
          </a:p>
          <a:p>
            <a:pPr marL="0" lvl="2" indent="0">
              <a:buNone/>
            </a:pPr>
            <a:r>
              <a:rPr lang="en-US" sz="2400" i="1" dirty="0"/>
              <a:t>SC Code Section 16-3-1525 (A</a:t>
            </a:r>
            <a:r>
              <a:rPr lang="en-US" sz="2400" i="1" dirty="0" smtClean="0"/>
              <a:t>) </a:t>
            </a:r>
            <a:r>
              <a:rPr lang="en-US" sz="2400" i="1" dirty="0" smtClean="0">
                <a:solidFill>
                  <a:srgbClr val="FF0000"/>
                </a:solidFill>
              </a:rPr>
              <a:t>  LEVA </a:t>
            </a:r>
            <a:r>
              <a:rPr lang="en-US" sz="2400" i="1" u="sng" dirty="0" smtClean="0">
                <a:solidFill>
                  <a:srgbClr val="FF0000"/>
                </a:solidFill>
              </a:rPr>
              <a:t>and</a:t>
            </a:r>
            <a:r>
              <a:rPr lang="en-US" sz="2400" i="1" dirty="0" smtClean="0">
                <a:solidFill>
                  <a:srgbClr val="FF0000"/>
                </a:solidFill>
              </a:rPr>
              <a:t> </a:t>
            </a:r>
            <a:r>
              <a:rPr lang="en-US" sz="2400" i="1" dirty="0" err="1" smtClean="0">
                <a:solidFill>
                  <a:srgbClr val="FF0000"/>
                </a:solidFill>
              </a:rPr>
              <a:t>Notifier</a:t>
            </a:r>
            <a:endParaRPr lang="en-US" sz="2400" i="1" dirty="0">
              <a:solidFill>
                <a:srgbClr val="FF0000"/>
              </a:solidFill>
            </a:endParaRPr>
          </a:p>
          <a:p>
            <a:pPr lvl="1"/>
            <a:r>
              <a:rPr lang="en-US" sz="2100" dirty="0" smtClean="0"/>
              <a:t>upon </a:t>
            </a:r>
            <a:r>
              <a:rPr lang="en-US" sz="2100" dirty="0"/>
              <a:t>arrest or pick-up, must </a:t>
            </a:r>
            <a:r>
              <a:rPr lang="en-US" sz="2100" u="sng" dirty="0"/>
              <a:t>notify the victim of the </a:t>
            </a:r>
            <a:r>
              <a:rPr lang="en-US" sz="2100" b="1" u="sng" dirty="0"/>
              <a:t>arrest</a:t>
            </a:r>
            <a:r>
              <a:rPr lang="en-US" sz="2100" dirty="0"/>
              <a:t>, detention and bond hearing, or other pretrial </a:t>
            </a:r>
            <a:r>
              <a:rPr lang="en-US" sz="2100" dirty="0" smtClean="0"/>
              <a:t>hearings;</a:t>
            </a:r>
          </a:p>
          <a:p>
            <a:pPr marL="228600" lvl="1" indent="0">
              <a:buNone/>
            </a:pPr>
            <a:endParaRPr lang="en-US" sz="2100" dirty="0" smtClean="0"/>
          </a:p>
          <a:p>
            <a:pPr marL="228600" lvl="1" indent="-228600">
              <a:buNone/>
            </a:pPr>
            <a:r>
              <a:rPr lang="en-US" sz="2400" i="1" dirty="0" smtClean="0"/>
              <a:t>SC </a:t>
            </a:r>
            <a:r>
              <a:rPr lang="en-US" sz="2400" i="1" dirty="0"/>
              <a:t>Code Section 16-3-1525 </a:t>
            </a:r>
            <a:r>
              <a:rPr lang="en-US" sz="2400" i="1" dirty="0" smtClean="0"/>
              <a:t>(B)   </a:t>
            </a:r>
            <a:r>
              <a:rPr lang="en-US" sz="2400" i="1" dirty="0" err="1" smtClean="0">
                <a:solidFill>
                  <a:srgbClr val="FF0000"/>
                </a:solidFill>
              </a:rPr>
              <a:t>Notifier</a:t>
            </a:r>
            <a:endParaRPr lang="en-US" sz="2400" i="1" dirty="0">
              <a:solidFill>
                <a:srgbClr val="FF0000"/>
              </a:solidFill>
            </a:endParaRPr>
          </a:p>
          <a:p>
            <a:pPr lvl="1"/>
            <a:r>
              <a:rPr lang="en-US" sz="2100" dirty="0" smtClean="0"/>
              <a:t>must </a:t>
            </a:r>
            <a:r>
              <a:rPr lang="en-US" sz="2100" dirty="0"/>
              <a:t>make a reasonable attempt to notify each victim before </a:t>
            </a:r>
            <a:r>
              <a:rPr lang="en-US" sz="2100" u="sng" dirty="0"/>
              <a:t>releasing a juvenile</a:t>
            </a:r>
            <a:r>
              <a:rPr lang="en-US" sz="2100" dirty="0"/>
              <a:t> to his parent or guardian</a:t>
            </a:r>
            <a:r>
              <a:rPr lang="en-US" sz="2100" dirty="0" smtClean="0"/>
              <a:t>;</a:t>
            </a:r>
          </a:p>
          <a:p>
            <a:pPr marL="228600" lvl="1" indent="0">
              <a:buNone/>
            </a:pPr>
            <a:endParaRPr lang="en-US" sz="2100" dirty="0" smtClean="0"/>
          </a:p>
          <a:p>
            <a:pPr marL="228600" lvl="1" indent="-228600">
              <a:buNone/>
            </a:pPr>
            <a:r>
              <a:rPr lang="en-US" sz="2400" i="1" dirty="0"/>
              <a:t>SC Code Section 16-3-1525 (C</a:t>
            </a:r>
            <a:r>
              <a:rPr lang="en-US" sz="2400" i="1" dirty="0" smtClean="0"/>
              <a:t>)    </a:t>
            </a:r>
            <a:r>
              <a:rPr lang="en-US" sz="2400" i="1" dirty="0" smtClean="0">
                <a:solidFill>
                  <a:srgbClr val="FF0000"/>
                </a:solidFill>
              </a:rPr>
              <a:t>LEVA/LE</a:t>
            </a:r>
            <a:endParaRPr lang="en-US" sz="2400" i="1" dirty="0">
              <a:solidFill>
                <a:srgbClr val="FF0000"/>
              </a:solidFill>
            </a:endParaRPr>
          </a:p>
          <a:p>
            <a:pPr lvl="1"/>
            <a:r>
              <a:rPr lang="en-US" sz="2100" dirty="0"/>
              <a:t>must provide the name, mailing address and telephone number of each victim </a:t>
            </a:r>
            <a:r>
              <a:rPr lang="en-US" sz="2100" u="sng" dirty="0"/>
              <a:t>to the jail, prison, or detention</a:t>
            </a:r>
            <a:r>
              <a:rPr lang="en-US" sz="2100" dirty="0"/>
              <a:t> of holding facility</a:t>
            </a:r>
            <a:r>
              <a:rPr lang="en-US" sz="2100" dirty="0" smtClean="0"/>
              <a:t>;</a:t>
            </a:r>
          </a:p>
          <a:p>
            <a:pPr marL="228600" lvl="1" indent="0">
              <a:buNone/>
            </a:pPr>
            <a:endParaRPr lang="en-US" sz="2100" dirty="0" smtClean="0"/>
          </a:p>
          <a:p>
            <a:pPr marL="228600" lvl="1" indent="-228600">
              <a:buNone/>
            </a:pPr>
            <a:r>
              <a:rPr lang="en-US" sz="2400" i="1" dirty="0"/>
              <a:t>SC Code Section 16-3-1525 (D</a:t>
            </a:r>
            <a:r>
              <a:rPr lang="en-US" sz="2400" i="1" dirty="0" smtClean="0"/>
              <a:t>)   </a:t>
            </a:r>
            <a:r>
              <a:rPr lang="en-US" sz="2400" i="1" dirty="0" smtClean="0">
                <a:solidFill>
                  <a:srgbClr val="FF0000"/>
                </a:solidFill>
              </a:rPr>
              <a:t>LE/ </a:t>
            </a:r>
            <a:r>
              <a:rPr lang="en-US" sz="2400" i="1" dirty="0" err="1" smtClean="0">
                <a:solidFill>
                  <a:srgbClr val="FF0000"/>
                </a:solidFill>
              </a:rPr>
              <a:t>Notifier</a:t>
            </a:r>
            <a:endParaRPr lang="en-US" sz="2400" i="1" dirty="0">
              <a:solidFill>
                <a:srgbClr val="FF0000"/>
              </a:solidFill>
            </a:endParaRPr>
          </a:p>
          <a:p>
            <a:pPr lvl="1"/>
            <a:r>
              <a:rPr lang="en-US" sz="2100" dirty="0" smtClean="0"/>
              <a:t>must </a:t>
            </a:r>
            <a:r>
              <a:rPr lang="en-US" sz="2100" dirty="0"/>
              <a:t>provide the name, mailing address and telephone number of each victim </a:t>
            </a:r>
            <a:r>
              <a:rPr lang="en-US" sz="2100" u="sng" dirty="0"/>
              <a:t>to the Department of Juvenile Justice</a:t>
            </a:r>
            <a:r>
              <a:rPr lang="en-US" sz="2100" dirty="0"/>
              <a:t> with the juvenile offender;</a:t>
            </a:r>
          </a:p>
          <a:p>
            <a:pPr lvl="1"/>
            <a:endParaRPr lang="en-US" sz="2000" i="1" dirty="0" smtClean="0"/>
          </a:p>
          <a:p>
            <a:pPr marL="228600" lvl="1" indent="-228600">
              <a:buNone/>
            </a:pPr>
            <a:r>
              <a:rPr lang="en-US" sz="2400" i="1" dirty="0"/>
              <a:t>SC Code Section 16-3-1525 (E</a:t>
            </a:r>
            <a:r>
              <a:rPr lang="en-US" sz="2400" i="1" dirty="0" smtClean="0"/>
              <a:t>)   </a:t>
            </a:r>
            <a:r>
              <a:rPr lang="en-US" sz="2400" i="1" dirty="0" smtClean="0">
                <a:solidFill>
                  <a:srgbClr val="FF0000"/>
                </a:solidFill>
              </a:rPr>
              <a:t>LE</a:t>
            </a:r>
            <a:r>
              <a:rPr lang="en-US" sz="2400" i="1" dirty="0">
                <a:solidFill>
                  <a:srgbClr val="FF0000"/>
                </a:solidFill>
              </a:rPr>
              <a:t>/ </a:t>
            </a:r>
            <a:r>
              <a:rPr lang="en-US" sz="2400" i="1" dirty="0" err="1">
                <a:solidFill>
                  <a:srgbClr val="FF0000"/>
                </a:solidFill>
              </a:rPr>
              <a:t>Notifier</a:t>
            </a:r>
            <a:r>
              <a:rPr lang="en-US" sz="2400" i="1" dirty="0">
                <a:solidFill>
                  <a:srgbClr val="FF0000"/>
                </a:solidFill>
              </a:rPr>
              <a:t> </a:t>
            </a:r>
            <a:endParaRPr lang="en-US" sz="2400" i="1" dirty="0" smtClean="0">
              <a:solidFill>
                <a:srgbClr val="FF0000"/>
              </a:solidFill>
            </a:endParaRPr>
          </a:p>
          <a:p>
            <a:pPr marL="342900" lvl="1" indent="-342900"/>
            <a:r>
              <a:rPr lang="en-US" sz="2100" dirty="0" smtClean="0"/>
              <a:t>must </a:t>
            </a:r>
            <a:r>
              <a:rPr lang="en-US" sz="2100" dirty="0"/>
              <a:t>provide, in writing, the name, mailing address and telephone number of each victim </a:t>
            </a:r>
            <a:r>
              <a:rPr lang="en-US" sz="2100" u="sng" dirty="0"/>
              <a:t>to the prosecuting agency</a:t>
            </a:r>
            <a:r>
              <a:rPr lang="en-US" sz="2100" dirty="0"/>
              <a:t> for any offense </a:t>
            </a:r>
            <a:r>
              <a:rPr lang="en-US" sz="2100" dirty="0" err="1"/>
              <a:t>triable</a:t>
            </a:r>
            <a:r>
              <a:rPr lang="en-US" sz="2100" dirty="0"/>
              <a:t> in circuit court;</a:t>
            </a:r>
          </a:p>
          <a:p>
            <a:pPr marL="228600" lvl="1" indent="-228600">
              <a:buNone/>
            </a:pPr>
            <a:endParaRPr lang="en-US" sz="2400" i="1" dirty="0" smtClean="0"/>
          </a:p>
          <a:p>
            <a:pPr marL="228600" lvl="1" indent="-228600">
              <a:buNone/>
            </a:pPr>
            <a:r>
              <a:rPr lang="en-US" sz="2400" i="1" dirty="0"/>
              <a:t>SC Code Section 16-3-1525 </a:t>
            </a:r>
            <a:r>
              <a:rPr lang="en-US" sz="2400" i="1" dirty="0" smtClean="0"/>
              <a:t>(F)  </a:t>
            </a:r>
            <a:r>
              <a:rPr lang="en-US" sz="2400" i="1" dirty="0" smtClean="0">
                <a:solidFill>
                  <a:srgbClr val="FF0000"/>
                </a:solidFill>
              </a:rPr>
              <a:t>LE/</a:t>
            </a:r>
            <a:r>
              <a:rPr lang="en-US" sz="2400" i="1" dirty="0" err="1" smtClean="0">
                <a:solidFill>
                  <a:srgbClr val="FF0000"/>
                </a:solidFill>
              </a:rPr>
              <a:t>Notifier</a:t>
            </a:r>
            <a:endParaRPr lang="en-US" sz="2400" i="1" dirty="0">
              <a:solidFill>
                <a:srgbClr val="FF0000"/>
              </a:solidFill>
            </a:endParaRPr>
          </a:p>
          <a:p>
            <a:pPr lvl="1"/>
            <a:r>
              <a:rPr lang="en-US" sz="2100" dirty="0" smtClean="0"/>
              <a:t>must </a:t>
            </a:r>
            <a:r>
              <a:rPr lang="en-US" sz="2100" dirty="0"/>
              <a:t>provide, in writing, the name, mailing address and telephone number of each victim </a:t>
            </a:r>
            <a:r>
              <a:rPr lang="en-US" sz="2100" u="sng" dirty="0"/>
              <a:t>to the court</a:t>
            </a:r>
            <a:r>
              <a:rPr lang="en-US" sz="2100" dirty="0"/>
              <a:t> for any offense </a:t>
            </a:r>
            <a:r>
              <a:rPr lang="en-US" sz="2100" dirty="0" err="1"/>
              <a:t>triable</a:t>
            </a:r>
            <a:r>
              <a:rPr lang="en-US" sz="2100" dirty="0"/>
              <a:t> in summary court; and,</a:t>
            </a:r>
          </a:p>
          <a:p>
            <a:endParaRPr lang="en-US" dirty="0"/>
          </a:p>
        </p:txBody>
      </p:sp>
      <p:sp>
        <p:nvSpPr>
          <p:cNvPr id="5" name="Slide Number Placeholder 4"/>
          <p:cNvSpPr>
            <a:spLocks noGrp="1"/>
          </p:cNvSpPr>
          <p:nvPr>
            <p:ph type="sldNum" sz="quarter" idx="11"/>
          </p:nvPr>
        </p:nvSpPr>
        <p:spPr/>
        <p:txBody>
          <a:bodyPr/>
          <a:lstStyle/>
          <a:p>
            <a:fld id="{3DCB23C1-917F-432B-84A3-F570572A0D0D}" type="slidenum">
              <a:rPr lang="en-US" smtClean="0"/>
              <a:t>20</a:t>
            </a:fld>
            <a:endParaRPr lang="en-US"/>
          </a:p>
        </p:txBody>
      </p:sp>
    </p:spTree>
    <p:extLst>
      <p:ext uri="{BB962C8B-B14F-4D97-AF65-F5344CB8AC3E}">
        <p14:creationId xmlns:p14="http://schemas.microsoft.com/office/powerpoint/2010/main" val="322811301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001000" cy="5714999"/>
          </a:xfrm>
        </p:spPr>
        <p:txBody>
          <a:bodyPr/>
          <a:lstStyle/>
          <a:p>
            <a:pPr marL="57150" lvl="2" indent="0">
              <a:buNone/>
            </a:pPr>
            <a:r>
              <a:rPr lang="en-US" sz="2000" i="1" dirty="0" smtClean="0"/>
              <a:t>SC Code Section 16-3-1525 (G)  </a:t>
            </a:r>
            <a:r>
              <a:rPr lang="en-US" sz="2000" i="1" dirty="0" smtClean="0">
                <a:solidFill>
                  <a:srgbClr val="FF0000"/>
                </a:solidFill>
              </a:rPr>
              <a:t>LE</a:t>
            </a:r>
          </a:p>
          <a:p>
            <a:pPr marL="57150" lvl="2" indent="0">
              <a:buNone/>
            </a:pPr>
            <a:r>
              <a:rPr lang="en-US" sz="2000" dirty="0" smtClean="0"/>
              <a:t>Protect </a:t>
            </a:r>
            <a:r>
              <a:rPr lang="en-US" sz="2000" dirty="0"/>
              <a:t>victims and witnesses by any measures necessary, including </a:t>
            </a:r>
            <a:r>
              <a:rPr lang="en-US" sz="2000" u="sng" dirty="0">
                <a:solidFill>
                  <a:srgbClr val="FF0000"/>
                </a:solidFill>
              </a:rPr>
              <a:t>transportation to and from court</a:t>
            </a:r>
            <a:r>
              <a:rPr lang="en-US" sz="2000" dirty="0">
                <a:solidFill>
                  <a:srgbClr val="FF0000"/>
                </a:solidFill>
              </a:rPr>
              <a:t> </a:t>
            </a:r>
            <a:r>
              <a:rPr lang="en-US" sz="2000" dirty="0"/>
              <a:t>and protection at court</a:t>
            </a:r>
            <a:r>
              <a:rPr lang="en-US" sz="2000" dirty="0" smtClean="0"/>
              <a:t>.</a:t>
            </a:r>
          </a:p>
          <a:p>
            <a:pPr marL="57150" lvl="2" indent="0">
              <a:buNone/>
            </a:pPr>
            <a:endParaRPr lang="en-US" dirty="0" smtClean="0"/>
          </a:p>
          <a:p>
            <a:pPr marL="57150" lvl="1" indent="0">
              <a:buNone/>
            </a:pPr>
            <a:r>
              <a:rPr lang="en-US" sz="2000" i="1" dirty="0"/>
              <a:t>SC Code Section 16-3-1535 (E</a:t>
            </a:r>
            <a:r>
              <a:rPr lang="en-US" sz="2000" i="1" dirty="0" smtClean="0"/>
              <a:t>)  </a:t>
            </a:r>
            <a:r>
              <a:rPr lang="en-US" sz="2000" i="1" dirty="0" smtClean="0">
                <a:solidFill>
                  <a:srgbClr val="FF0000"/>
                </a:solidFill>
              </a:rPr>
              <a:t>LE</a:t>
            </a:r>
            <a:endParaRPr lang="en-US" sz="2000" i="1" dirty="0">
              <a:solidFill>
                <a:srgbClr val="FF0000"/>
              </a:solidFill>
            </a:endParaRPr>
          </a:p>
          <a:p>
            <a:pPr marL="57150" lvl="1" indent="0">
              <a:buNone/>
            </a:pPr>
            <a:r>
              <a:rPr lang="en-US" sz="2000" u="sng" dirty="0"/>
              <a:t>Return</a:t>
            </a:r>
            <a:r>
              <a:rPr lang="en-US" sz="2000" dirty="0"/>
              <a:t> to victim any </a:t>
            </a:r>
            <a:r>
              <a:rPr lang="en-US" sz="2000" u="sng" dirty="0"/>
              <a:t>personal property</a:t>
            </a:r>
            <a:r>
              <a:rPr lang="en-US" sz="2000" dirty="0"/>
              <a:t> recovered or </a:t>
            </a:r>
            <a:r>
              <a:rPr lang="en-US" sz="2000" u="sng" dirty="0"/>
              <a:t>taken as </a:t>
            </a:r>
            <a:r>
              <a:rPr lang="en-US" sz="2000" u="sng" dirty="0" smtClean="0"/>
              <a:t>evidence</a:t>
            </a:r>
            <a:r>
              <a:rPr lang="en-US" sz="2000" dirty="0" smtClean="0"/>
              <a:t> as expeditiously as possible; </a:t>
            </a:r>
            <a:r>
              <a:rPr lang="en-US" sz="2000" dirty="0"/>
              <a:t>substituting photographs for evidence when possible</a:t>
            </a:r>
            <a:r>
              <a:rPr lang="en-US" sz="2000" dirty="0" smtClean="0"/>
              <a:t>.</a:t>
            </a:r>
          </a:p>
          <a:p>
            <a:pPr marL="57150" lvl="1" indent="0">
              <a:buNone/>
            </a:pPr>
            <a:endParaRPr lang="en-US" sz="2000" dirty="0"/>
          </a:p>
          <a:p>
            <a:pPr marL="57150" lvl="2" indent="0">
              <a:buNone/>
            </a:pPr>
            <a:r>
              <a:rPr lang="en-US" sz="2000" i="1" dirty="0" smtClean="0"/>
              <a:t>SC </a:t>
            </a:r>
            <a:r>
              <a:rPr lang="en-US" sz="2000" i="1" dirty="0"/>
              <a:t>Code Section 16-3-1550 (C</a:t>
            </a:r>
            <a:r>
              <a:rPr lang="en-US" sz="2000" i="1" dirty="0" smtClean="0"/>
              <a:t>)  </a:t>
            </a:r>
            <a:r>
              <a:rPr lang="en-US" sz="2000" i="1" dirty="0" smtClean="0">
                <a:solidFill>
                  <a:srgbClr val="FF0000"/>
                </a:solidFill>
              </a:rPr>
              <a:t>LE</a:t>
            </a:r>
            <a:endParaRPr lang="en-US" sz="2000" i="1" dirty="0">
              <a:solidFill>
                <a:srgbClr val="FF0000"/>
              </a:solidFill>
            </a:endParaRPr>
          </a:p>
          <a:p>
            <a:pPr marL="57150" lvl="2" indent="0">
              <a:buNone/>
            </a:pPr>
            <a:r>
              <a:rPr lang="en-US" altLang="en-US" sz="2000" dirty="0"/>
              <a:t>Must make reasonable efforts to provide </a:t>
            </a:r>
            <a:r>
              <a:rPr lang="en-US" altLang="en-US" sz="2000" u="sng" dirty="0"/>
              <a:t>separate waiting areas </a:t>
            </a:r>
            <a:r>
              <a:rPr lang="en-US" altLang="en-US" sz="2000" dirty="0"/>
              <a:t>for victims from defendants for proceedings in </a:t>
            </a:r>
            <a:r>
              <a:rPr lang="en-US" altLang="en-US" sz="2000" dirty="0" smtClean="0"/>
              <a:t>circuit </a:t>
            </a:r>
            <a:r>
              <a:rPr lang="en-US" altLang="en-US" sz="2000" dirty="0"/>
              <a:t>and family courts</a:t>
            </a:r>
            <a:r>
              <a:rPr lang="en-US" altLang="en-US" sz="2000" dirty="0" smtClean="0"/>
              <a:t>.</a:t>
            </a:r>
            <a:r>
              <a:rPr lang="en-US" sz="2000" i="1" dirty="0"/>
              <a:t> </a:t>
            </a:r>
            <a:endParaRPr lang="en-US" sz="2000" i="1" dirty="0" smtClean="0"/>
          </a:p>
          <a:p>
            <a:pPr marL="57150" lvl="1" indent="0">
              <a:buNone/>
            </a:pPr>
            <a:endParaRPr lang="en-US" sz="2000" i="1" dirty="0" smtClean="0"/>
          </a:p>
          <a:p>
            <a:pPr marL="57150" lvl="2" indent="0">
              <a:buNone/>
            </a:pPr>
            <a:endParaRPr lang="en-US" sz="2000" dirty="0"/>
          </a:p>
          <a:p>
            <a:pPr marL="57150" lvl="2" indent="0">
              <a:buNone/>
            </a:pPr>
            <a:endParaRPr lang="en-US" sz="2000" dirty="0"/>
          </a:p>
        </p:txBody>
      </p:sp>
      <p:sp>
        <p:nvSpPr>
          <p:cNvPr id="5" name="Slide Number Placeholder 4"/>
          <p:cNvSpPr>
            <a:spLocks noGrp="1"/>
          </p:cNvSpPr>
          <p:nvPr>
            <p:ph type="sldNum" sz="quarter" idx="11"/>
          </p:nvPr>
        </p:nvSpPr>
        <p:spPr/>
        <p:txBody>
          <a:bodyPr/>
          <a:lstStyle/>
          <a:p>
            <a:fld id="{3DCB23C1-917F-432B-84A3-F570572A0D0D}" type="slidenum">
              <a:rPr lang="en-US" smtClean="0"/>
              <a:t>21</a:t>
            </a:fld>
            <a:endParaRPr lang="en-US"/>
          </a:p>
        </p:txBody>
      </p:sp>
    </p:spTree>
    <p:extLst>
      <p:ext uri="{BB962C8B-B14F-4D97-AF65-F5344CB8AC3E}">
        <p14:creationId xmlns:p14="http://schemas.microsoft.com/office/powerpoint/2010/main" val="183914384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7467600" cy="5714999"/>
          </a:xfrm>
        </p:spPr>
        <p:txBody>
          <a:bodyPr>
            <a:normAutofit lnSpcReduction="10000"/>
          </a:bodyPr>
          <a:lstStyle/>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r>
              <a:rPr lang="en-US" sz="2400" dirty="0" smtClean="0"/>
              <a:t>In </a:t>
            </a:r>
            <a:r>
              <a:rPr lang="en-US" sz="2400" dirty="0"/>
              <a:t>addition to the minimums set by State Law, </a:t>
            </a:r>
            <a:r>
              <a:rPr lang="en-US" sz="2400" dirty="0" smtClean="0"/>
              <a:t>MOST </a:t>
            </a:r>
            <a:r>
              <a:rPr lang="en-US" sz="2400" dirty="0"/>
              <a:t>SC Law Enforcement </a:t>
            </a:r>
            <a:r>
              <a:rPr lang="en-US" sz="2400" dirty="0" smtClean="0"/>
              <a:t>Victim Advocates:</a:t>
            </a:r>
          </a:p>
          <a:p>
            <a:pPr marL="0" indent="0">
              <a:buNone/>
            </a:pPr>
            <a:endParaRPr lang="en-US" sz="1100" dirty="0"/>
          </a:p>
          <a:p>
            <a:pPr marL="228600" lvl="1" indent="0">
              <a:buNone/>
            </a:pPr>
            <a:r>
              <a:rPr lang="en-US" sz="2200" b="1" dirty="0" smtClean="0">
                <a:solidFill>
                  <a:srgbClr val="FF0000"/>
                </a:solidFill>
              </a:rPr>
              <a:t>Engage </a:t>
            </a:r>
            <a:r>
              <a:rPr lang="en-US" sz="2200" b="1" dirty="0">
                <a:solidFill>
                  <a:srgbClr val="FF0000"/>
                </a:solidFill>
              </a:rPr>
              <a:t>EARLY in the process </a:t>
            </a:r>
            <a:endParaRPr lang="en-US" sz="2200" b="1" dirty="0" smtClean="0">
              <a:solidFill>
                <a:srgbClr val="FF0000"/>
              </a:solidFill>
            </a:endParaRPr>
          </a:p>
          <a:p>
            <a:pPr marL="342900" lvl="1" indent="-342900"/>
            <a:r>
              <a:rPr lang="en-US" sz="2200" dirty="0" smtClean="0"/>
              <a:t>Provide </a:t>
            </a:r>
            <a:r>
              <a:rPr lang="en-US" sz="2200" dirty="0"/>
              <a:t>emotional and moral support</a:t>
            </a:r>
          </a:p>
          <a:p>
            <a:pPr marL="342900" lvl="1" indent="-342900"/>
            <a:r>
              <a:rPr lang="en-US" sz="2200" dirty="0"/>
              <a:t>Conduct immediate </a:t>
            </a:r>
            <a:r>
              <a:rPr lang="en-US" sz="2200" u="sng" dirty="0"/>
              <a:t>on-scene crisis counseling</a:t>
            </a:r>
          </a:p>
          <a:p>
            <a:pPr marL="342900" lvl="1" indent="-342900"/>
            <a:r>
              <a:rPr lang="en-US" sz="2200" dirty="0"/>
              <a:t>Assist in obtaining </a:t>
            </a:r>
            <a:r>
              <a:rPr lang="en-US" sz="2200" b="1" u="sng" dirty="0"/>
              <a:t>Orders of </a:t>
            </a:r>
            <a:r>
              <a:rPr lang="en-US" sz="2200" b="1" u="sng" dirty="0" smtClean="0"/>
              <a:t>Protection</a:t>
            </a:r>
            <a:r>
              <a:rPr lang="en-US" sz="2200" b="1" dirty="0" smtClean="0"/>
              <a:t> </a:t>
            </a:r>
            <a:r>
              <a:rPr lang="en-US" sz="2200" dirty="0" smtClean="0"/>
              <a:t>(from Family Court, for victims of domestic violence)</a:t>
            </a:r>
          </a:p>
          <a:p>
            <a:pPr marL="342900" lvl="1" indent="-342900"/>
            <a:r>
              <a:rPr lang="en-US" sz="2200" dirty="0"/>
              <a:t>Assist in obtaining </a:t>
            </a:r>
            <a:r>
              <a:rPr lang="en-US" sz="2200" b="1" u="sng" dirty="0"/>
              <a:t>Restraining </a:t>
            </a:r>
            <a:r>
              <a:rPr lang="en-US" sz="2200" b="1" u="sng" dirty="0" smtClean="0"/>
              <a:t>Orders</a:t>
            </a:r>
            <a:r>
              <a:rPr lang="en-US" sz="2200" b="1" dirty="0" smtClean="0"/>
              <a:t> </a:t>
            </a:r>
            <a:r>
              <a:rPr lang="en-US" sz="2200" dirty="0"/>
              <a:t>(from </a:t>
            </a:r>
            <a:r>
              <a:rPr lang="en-US" sz="2200" dirty="0" smtClean="0"/>
              <a:t>Magistrates, for victims of stalking and harassment)</a:t>
            </a:r>
            <a:endParaRPr lang="en-US" sz="2200" b="1" u="sng" dirty="0"/>
          </a:p>
          <a:p>
            <a:pPr marL="342900" lvl="1" indent="-342900"/>
            <a:r>
              <a:rPr lang="en-US" sz="2200" dirty="0"/>
              <a:t>Assist in obtaining </a:t>
            </a:r>
            <a:r>
              <a:rPr lang="en-US" sz="2200" u="sng" dirty="0" smtClean="0"/>
              <a:t>emergency housing</a:t>
            </a:r>
            <a:endParaRPr lang="en-US" sz="2200" u="sng" dirty="0"/>
          </a:p>
          <a:p>
            <a:pPr marL="342900" lvl="1" indent="-342900"/>
            <a:r>
              <a:rPr lang="en-US" sz="2200" dirty="0" smtClean="0"/>
              <a:t>Assist </a:t>
            </a:r>
            <a:r>
              <a:rPr lang="en-US" sz="2200" dirty="0"/>
              <a:t>Elder Abuse </a:t>
            </a:r>
            <a:r>
              <a:rPr lang="en-US" sz="2200" dirty="0" smtClean="0"/>
              <a:t>victims, people with disabilities</a:t>
            </a:r>
            <a:endParaRPr lang="en-US" sz="2200" dirty="0"/>
          </a:p>
          <a:p>
            <a:pPr marL="342900" lvl="1" indent="-342900"/>
            <a:r>
              <a:rPr lang="en-US" sz="2200" dirty="0"/>
              <a:t>Participate in interviews and forensic examinations</a:t>
            </a:r>
          </a:p>
          <a:p>
            <a:pPr lvl="1"/>
            <a:endParaRPr lang="en-US" sz="2000" dirty="0"/>
          </a:p>
          <a:p>
            <a:endParaRPr lang="en-US" dirty="0"/>
          </a:p>
        </p:txBody>
      </p:sp>
      <p:sp>
        <p:nvSpPr>
          <p:cNvPr id="5" name="Slide Number Placeholder 4"/>
          <p:cNvSpPr>
            <a:spLocks noGrp="1"/>
          </p:cNvSpPr>
          <p:nvPr>
            <p:ph type="sldNum" sz="quarter" idx="11"/>
          </p:nvPr>
        </p:nvSpPr>
        <p:spPr/>
        <p:txBody>
          <a:bodyPr/>
          <a:lstStyle/>
          <a:p>
            <a:fld id="{3DCB23C1-917F-432B-84A3-F570572A0D0D}" type="slidenum">
              <a:rPr lang="en-US" smtClean="0"/>
              <a:t>22</a:t>
            </a:fld>
            <a:endParaRPr lang="en-US"/>
          </a:p>
        </p:txBody>
      </p:sp>
      <p:sp>
        <p:nvSpPr>
          <p:cNvPr id="6" name="TextBox 5"/>
          <p:cNvSpPr txBox="1"/>
          <p:nvPr/>
        </p:nvSpPr>
        <p:spPr>
          <a:xfrm>
            <a:off x="762000" y="540692"/>
            <a:ext cx="6858000" cy="461665"/>
          </a:xfrm>
          <a:prstGeom prst="rect">
            <a:avLst/>
          </a:prstGeom>
          <a:solidFill>
            <a:schemeClr val="tx1"/>
          </a:solidFill>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Do LEVAs Operate Across the State?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285791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315200" cy="5714999"/>
          </a:xfrm>
        </p:spPr>
        <p:txBody>
          <a:bodyPr>
            <a:normAutofit fontScale="92500" lnSpcReduction="20000"/>
          </a:bodyPr>
          <a:lstStyle/>
          <a:p>
            <a:pPr marL="0" indent="0" algn="ctr">
              <a:buNone/>
            </a:pPr>
            <a:r>
              <a:rPr lang="en-US" dirty="0" smtClean="0"/>
              <a:t>Attorney General’s Office</a:t>
            </a:r>
          </a:p>
          <a:p>
            <a:pPr marL="0" indent="0" algn="ctr">
              <a:buNone/>
            </a:pPr>
            <a:r>
              <a:rPr lang="en-US" dirty="0" smtClean="0"/>
              <a:t>Statewide Sexual Assault Protocol</a:t>
            </a:r>
          </a:p>
          <a:p>
            <a:pPr marL="0" indent="0" algn="ctr">
              <a:buNone/>
            </a:pPr>
            <a:r>
              <a:rPr lang="en-US" dirty="0" smtClean="0"/>
              <a:t>January, 2014</a:t>
            </a:r>
          </a:p>
          <a:p>
            <a:pPr marL="0" indent="0">
              <a:buNone/>
            </a:pPr>
            <a:r>
              <a:rPr lang="en-US" dirty="0" smtClean="0"/>
              <a:t>P. 42-43</a:t>
            </a:r>
          </a:p>
          <a:p>
            <a:pPr marL="0" indent="0">
              <a:buNone/>
            </a:pPr>
            <a:r>
              <a:rPr lang="en-US" u="sng" dirty="0" smtClean="0"/>
              <a:t>LEVA may Respond to Crime Scene</a:t>
            </a:r>
          </a:p>
          <a:p>
            <a:pPr marL="342900" indent="-342900">
              <a:buFont typeface="Wingdings" panose="05000000000000000000" pitchFamily="2" charset="2"/>
              <a:buChar char="ü"/>
            </a:pPr>
            <a:r>
              <a:rPr lang="en-US" dirty="0" smtClean="0"/>
              <a:t>Dispatch / first responders/ investigator alerts LEVA</a:t>
            </a:r>
          </a:p>
          <a:p>
            <a:pPr marL="342900" indent="-342900">
              <a:buFont typeface="Wingdings" panose="05000000000000000000" pitchFamily="2" charset="2"/>
              <a:buChar char="ü"/>
            </a:pPr>
            <a:r>
              <a:rPr lang="en-US" dirty="0" smtClean="0"/>
              <a:t>LEVA will be briefed</a:t>
            </a:r>
          </a:p>
          <a:p>
            <a:pPr marL="342900" indent="-342900">
              <a:buFont typeface="Wingdings" panose="05000000000000000000" pitchFamily="2" charset="2"/>
              <a:buChar char="ü"/>
            </a:pPr>
            <a:r>
              <a:rPr lang="en-US" dirty="0" smtClean="0"/>
              <a:t>LEVA will ensure victim’s immediate safety</a:t>
            </a:r>
          </a:p>
          <a:p>
            <a:pPr marL="342900" indent="-342900">
              <a:buFont typeface="Wingdings" panose="05000000000000000000" pitchFamily="2" charset="2"/>
              <a:buChar char="ü"/>
            </a:pPr>
            <a:r>
              <a:rPr lang="en-US" dirty="0" smtClean="0"/>
              <a:t>Offer emotional and practical support</a:t>
            </a:r>
          </a:p>
          <a:p>
            <a:pPr marL="342900" indent="-342900">
              <a:buFont typeface="Wingdings" panose="05000000000000000000" pitchFamily="2" charset="2"/>
              <a:buChar char="ü"/>
            </a:pPr>
            <a:r>
              <a:rPr lang="en-US" dirty="0" smtClean="0">
                <a:solidFill>
                  <a:srgbClr val="FF0000"/>
                </a:solidFill>
              </a:rPr>
              <a:t>Contact friends or family members</a:t>
            </a:r>
          </a:p>
          <a:p>
            <a:pPr marL="342900" indent="-342900">
              <a:buFont typeface="Wingdings" panose="05000000000000000000" pitchFamily="2" charset="2"/>
              <a:buChar char="ü"/>
            </a:pPr>
            <a:r>
              <a:rPr lang="en-US" dirty="0" smtClean="0"/>
              <a:t>Determine </a:t>
            </a:r>
            <a:r>
              <a:rPr lang="en-US" dirty="0" smtClean="0">
                <a:solidFill>
                  <a:srgbClr val="FF0000"/>
                </a:solidFill>
              </a:rPr>
              <a:t>special needs (translator /deaf/ elderly/ disabled) and locate special services</a:t>
            </a:r>
          </a:p>
          <a:p>
            <a:pPr marL="342900" indent="-342900">
              <a:buFont typeface="Wingdings" panose="05000000000000000000" pitchFamily="2" charset="2"/>
              <a:buChar char="ü"/>
            </a:pPr>
            <a:r>
              <a:rPr lang="en-US" dirty="0" smtClean="0"/>
              <a:t>Provide privacy at the scene</a:t>
            </a:r>
          </a:p>
          <a:p>
            <a:pPr marL="342900" indent="-342900">
              <a:buFont typeface="Wingdings" panose="05000000000000000000" pitchFamily="2" charset="2"/>
              <a:buChar char="ü"/>
            </a:pPr>
            <a:r>
              <a:rPr lang="en-US" b="1" i="1" dirty="0" smtClean="0"/>
              <a:t>Assure victim that LE is there to help</a:t>
            </a:r>
          </a:p>
          <a:p>
            <a:pPr marL="342900" indent="-342900">
              <a:buFont typeface="Wingdings" panose="05000000000000000000" pitchFamily="2" charset="2"/>
              <a:buChar char="ü"/>
            </a:pPr>
            <a:r>
              <a:rPr lang="en-US" dirty="0" smtClean="0"/>
              <a:t>Remain during initial interview</a:t>
            </a:r>
          </a:p>
          <a:p>
            <a:pPr marL="342900" indent="-342900">
              <a:buFont typeface="Wingdings" panose="05000000000000000000" pitchFamily="2" charset="2"/>
              <a:buChar char="ü"/>
            </a:pPr>
            <a:r>
              <a:rPr lang="en-US" dirty="0" smtClean="0"/>
              <a:t>Remind victim not to wash, explain that LE will collect clothing and other items.</a:t>
            </a:r>
          </a:p>
          <a:p>
            <a:pPr marL="342900" indent="-342900">
              <a:buFont typeface="Wingdings" panose="05000000000000000000" pitchFamily="2" charset="2"/>
              <a:buChar char="ü"/>
            </a:pPr>
            <a:r>
              <a:rPr lang="en-US" dirty="0" smtClean="0"/>
              <a:t>Advise victims of proper procedures re evidence collection</a:t>
            </a:r>
          </a:p>
          <a:p>
            <a:pPr marL="342900" indent="-342900">
              <a:buFont typeface="Wingdings" panose="05000000000000000000" pitchFamily="2" charset="2"/>
              <a:buChar char="ü"/>
            </a:pPr>
            <a:r>
              <a:rPr lang="en-US" b="1" i="1" dirty="0" smtClean="0"/>
              <a:t>Explain the LE process: What Officers are doing and Why.</a:t>
            </a:r>
          </a:p>
          <a:p>
            <a:pPr marL="342900" indent="-342900">
              <a:buFont typeface="Wingdings" panose="05000000000000000000" pitchFamily="2" charset="2"/>
              <a:buChar char="ü"/>
            </a:pPr>
            <a:r>
              <a:rPr lang="en-US" dirty="0" smtClean="0"/>
              <a:t>Confirm that EMS has been called in the event of major injuries.</a:t>
            </a:r>
          </a:p>
          <a:p>
            <a:pPr marL="342900" indent="-342900">
              <a:buFont typeface="Wingdings" panose="05000000000000000000" pitchFamily="2" charset="2"/>
              <a:buChar char="ü"/>
            </a:pPr>
            <a:r>
              <a:rPr lang="en-US" dirty="0" smtClean="0"/>
              <a:t>May transport victim to the hospital for forensic exam.</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1"/>
          </p:nvPr>
        </p:nvSpPr>
        <p:spPr/>
        <p:txBody>
          <a:bodyPr/>
          <a:lstStyle/>
          <a:p>
            <a:fld id="{3DCB23C1-917F-432B-84A3-F570572A0D0D}" type="slidenum">
              <a:rPr lang="en-US" smtClean="0"/>
              <a:t>23</a:t>
            </a:fld>
            <a:endParaRPr lang="en-US" dirty="0"/>
          </a:p>
        </p:txBody>
      </p:sp>
    </p:spTree>
    <p:extLst>
      <p:ext uri="{BB962C8B-B14F-4D97-AF65-F5344CB8AC3E}">
        <p14:creationId xmlns:p14="http://schemas.microsoft.com/office/powerpoint/2010/main" val="329777817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696200" cy="5714999"/>
          </a:xfrm>
        </p:spPr>
        <p:txBody>
          <a:bodyPr/>
          <a:lstStyle/>
          <a:p>
            <a:pPr marL="0" indent="0" algn="ctr">
              <a:spcBef>
                <a:spcPts val="0"/>
              </a:spcBef>
              <a:buNone/>
            </a:pPr>
            <a:r>
              <a:rPr lang="en-US" dirty="0"/>
              <a:t>Attorney General’s Office</a:t>
            </a:r>
          </a:p>
          <a:p>
            <a:pPr marL="0" indent="0" algn="ctr">
              <a:spcBef>
                <a:spcPts val="0"/>
              </a:spcBef>
              <a:buNone/>
            </a:pPr>
            <a:r>
              <a:rPr lang="en-US" dirty="0"/>
              <a:t>Statewide Sexual Assault Protocol</a:t>
            </a:r>
          </a:p>
          <a:p>
            <a:pPr marL="0" indent="0" algn="ctr">
              <a:spcBef>
                <a:spcPts val="0"/>
              </a:spcBef>
              <a:buNone/>
            </a:pPr>
            <a:r>
              <a:rPr lang="en-US" dirty="0"/>
              <a:t>January, 2014</a:t>
            </a:r>
          </a:p>
          <a:p>
            <a:pPr marL="0" indent="0">
              <a:buNone/>
            </a:pPr>
            <a:r>
              <a:rPr lang="en-US" dirty="0" smtClean="0"/>
              <a:t>B. </a:t>
            </a:r>
            <a:r>
              <a:rPr lang="en-US" u="sng" dirty="0" smtClean="0"/>
              <a:t>The LEVA may respond to the hospital:</a:t>
            </a:r>
          </a:p>
          <a:p>
            <a:pPr marL="400050" indent="-400050">
              <a:buFont typeface="Wingdings" panose="05000000000000000000" pitchFamily="2" charset="2"/>
              <a:buChar char="ü"/>
            </a:pPr>
            <a:r>
              <a:rPr lang="en-US" dirty="0" smtClean="0"/>
              <a:t>LEVA will be briefed by officer/investigator.</a:t>
            </a:r>
          </a:p>
          <a:p>
            <a:pPr marL="400050" indent="-400050">
              <a:buFont typeface="Wingdings" panose="05000000000000000000" pitchFamily="2" charset="2"/>
              <a:buChar char="ü"/>
            </a:pPr>
            <a:r>
              <a:rPr lang="en-US" dirty="0" smtClean="0"/>
              <a:t>Confirm that SANE/FNE and sexual assault advocate have been notified.</a:t>
            </a:r>
          </a:p>
          <a:p>
            <a:pPr marL="400050" indent="-400050">
              <a:buFont typeface="Wingdings" panose="05000000000000000000" pitchFamily="2" charset="2"/>
              <a:buChar char="ü"/>
            </a:pPr>
            <a:r>
              <a:rPr lang="en-US" dirty="0" smtClean="0"/>
              <a:t>Offer preliminary Victims’ Rights information.</a:t>
            </a:r>
          </a:p>
          <a:p>
            <a:pPr marL="400050" indent="-400050">
              <a:buFont typeface="Wingdings" panose="05000000000000000000" pitchFamily="2" charset="2"/>
              <a:buChar char="ü"/>
            </a:pPr>
            <a:r>
              <a:rPr lang="en-US" dirty="0" smtClean="0"/>
              <a:t>Provide support with victim until forensic examiner/sexual assault advocate arrive.</a:t>
            </a:r>
          </a:p>
          <a:p>
            <a:pPr marL="400050" indent="-400050">
              <a:buFont typeface="Wingdings" panose="05000000000000000000" pitchFamily="2" charset="2"/>
              <a:buChar char="ü"/>
            </a:pPr>
            <a:r>
              <a:rPr lang="en-US" dirty="0" smtClean="0"/>
              <a:t>Assist in contacting family, friends if requested.</a:t>
            </a:r>
          </a:p>
          <a:p>
            <a:pPr marL="0" indent="0">
              <a:buNone/>
            </a:pPr>
            <a:endParaRPr lang="en-US" dirty="0"/>
          </a:p>
          <a:p>
            <a:pPr marL="0" indent="0">
              <a:buNone/>
            </a:pPr>
            <a:r>
              <a:rPr lang="en-US" u="sng" dirty="0" smtClean="0"/>
              <a:t>In All Sexual Assault cases, the LEVA will</a:t>
            </a:r>
            <a:r>
              <a:rPr lang="en-US" dirty="0" smtClean="0"/>
              <a:t>:</a:t>
            </a:r>
          </a:p>
          <a:p>
            <a:pPr marL="400050" indent="-400050">
              <a:buFont typeface="Wingdings" panose="05000000000000000000" pitchFamily="2" charset="2"/>
              <a:buChar char="ü"/>
            </a:pPr>
            <a:r>
              <a:rPr lang="en-US" dirty="0" smtClean="0"/>
              <a:t>Inform victim of options for </a:t>
            </a:r>
            <a:r>
              <a:rPr lang="en-US" u="sng" dirty="0" smtClean="0"/>
              <a:t>Orders of Protection </a:t>
            </a:r>
            <a:r>
              <a:rPr lang="en-US" dirty="0" smtClean="0"/>
              <a:t>and </a:t>
            </a:r>
            <a:r>
              <a:rPr lang="en-US" u="sng" dirty="0" smtClean="0"/>
              <a:t>Restraining Orders</a:t>
            </a:r>
            <a:r>
              <a:rPr lang="en-US" dirty="0" smtClean="0"/>
              <a:t>.</a:t>
            </a:r>
          </a:p>
          <a:p>
            <a:pPr marL="400050" indent="-400050">
              <a:buFont typeface="Wingdings" panose="05000000000000000000" pitchFamily="2" charset="2"/>
              <a:buChar char="ü"/>
            </a:pPr>
            <a:r>
              <a:rPr lang="en-US" dirty="0" smtClean="0"/>
              <a:t>Address safety measures.</a:t>
            </a:r>
          </a:p>
          <a:p>
            <a:pPr marL="400050" indent="-400050">
              <a:buFont typeface="Wingdings" panose="05000000000000000000" pitchFamily="2" charset="2"/>
              <a:buChar char="ü"/>
            </a:pPr>
            <a:r>
              <a:rPr lang="en-US" dirty="0" smtClean="0"/>
              <a:t>Refer to appropriate psychological and social services.</a:t>
            </a:r>
          </a:p>
          <a:p>
            <a:pPr marL="400050" indent="-400050">
              <a:buFont typeface="Wingdings" panose="05000000000000000000" pitchFamily="2" charset="2"/>
              <a:buChar char="ü"/>
            </a:pPr>
            <a:r>
              <a:rPr lang="en-US" dirty="0" smtClean="0"/>
              <a:t>Explain the Victim Compensation Program and apply if needed (always covers cost of forensic exam).</a:t>
            </a:r>
          </a:p>
          <a:p>
            <a:pPr marL="0" indent="0">
              <a:buNone/>
            </a:pPr>
            <a:endParaRPr lang="en-US" dirty="0" smtClean="0"/>
          </a:p>
          <a:p>
            <a:endParaRPr lang="en-US" dirty="0"/>
          </a:p>
        </p:txBody>
      </p:sp>
      <p:sp>
        <p:nvSpPr>
          <p:cNvPr id="5" name="Slide Number Placeholder 4"/>
          <p:cNvSpPr>
            <a:spLocks noGrp="1"/>
          </p:cNvSpPr>
          <p:nvPr>
            <p:ph type="sldNum" sz="quarter" idx="11"/>
          </p:nvPr>
        </p:nvSpPr>
        <p:spPr/>
        <p:txBody>
          <a:bodyPr/>
          <a:lstStyle/>
          <a:p>
            <a:fld id="{3DCB23C1-917F-432B-84A3-F570572A0D0D}" type="slidenum">
              <a:rPr lang="en-US" smtClean="0"/>
              <a:t>24</a:t>
            </a:fld>
            <a:endParaRPr lang="en-US" dirty="0"/>
          </a:p>
        </p:txBody>
      </p:sp>
    </p:spTree>
    <p:extLst>
      <p:ext uri="{BB962C8B-B14F-4D97-AF65-F5344CB8AC3E}">
        <p14:creationId xmlns:p14="http://schemas.microsoft.com/office/powerpoint/2010/main" val="237477814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95591201"/>
              </p:ext>
            </p:extLst>
          </p:nvPr>
        </p:nvGraphicFramePr>
        <p:xfrm>
          <a:off x="457200" y="984025"/>
          <a:ext cx="8153400" cy="5093989"/>
        </p:xfrm>
        <a:graphic>
          <a:graphicData uri="http://schemas.openxmlformats.org/drawingml/2006/table">
            <a:tbl>
              <a:tblPr>
                <a:tableStyleId>{5C22544A-7EE6-4342-B048-85BDC9FD1C3A}</a:tableStyleId>
              </a:tblPr>
              <a:tblGrid>
                <a:gridCol w="4263654">
                  <a:extLst>
                    <a:ext uri="{9D8B030D-6E8A-4147-A177-3AD203B41FA5}">
                      <a16:colId xmlns:a16="http://schemas.microsoft.com/office/drawing/2014/main" val="20000"/>
                    </a:ext>
                  </a:extLst>
                </a:gridCol>
                <a:gridCol w="1294723">
                  <a:extLst>
                    <a:ext uri="{9D8B030D-6E8A-4147-A177-3AD203B41FA5}">
                      <a16:colId xmlns:a16="http://schemas.microsoft.com/office/drawing/2014/main" val="20001"/>
                    </a:ext>
                  </a:extLst>
                </a:gridCol>
                <a:gridCol w="1188688">
                  <a:extLst>
                    <a:ext uri="{9D8B030D-6E8A-4147-A177-3AD203B41FA5}">
                      <a16:colId xmlns:a16="http://schemas.microsoft.com/office/drawing/2014/main" val="20002"/>
                    </a:ext>
                  </a:extLst>
                </a:gridCol>
                <a:gridCol w="1406335">
                  <a:extLst>
                    <a:ext uri="{9D8B030D-6E8A-4147-A177-3AD203B41FA5}">
                      <a16:colId xmlns:a16="http://schemas.microsoft.com/office/drawing/2014/main" val="20003"/>
                    </a:ext>
                  </a:extLst>
                </a:gridCol>
              </a:tblGrid>
              <a:tr h="463775">
                <a:tc>
                  <a:txBody>
                    <a:bodyPr/>
                    <a:lstStyle/>
                    <a:p>
                      <a:pPr marL="0" indent="0" algn="l" defTabSz="914400" rtl="0" eaLnBrk="1" fontAlgn="b" latinLnBrk="0" hangingPunct="1">
                        <a:buFont typeface="Arial" panose="020B0604020202020204" pitchFamily="34" charset="0"/>
                        <a:buNone/>
                      </a:pPr>
                      <a:r>
                        <a:rPr lang="en-US" sz="1800" b="1" u="sng" strike="noStrike" kern="1200" dirty="0">
                          <a:solidFill>
                            <a:srgbClr val="FF0000"/>
                          </a:solidFill>
                          <a:effectLst/>
                          <a:latin typeface="+mn-lt"/>
                          <a:ea typeface="+mn-ea"/>
                          <a:cs typeface="+mn-cs"/>
                        </a:rPr>
                        <a:t>TYPE OF VICTIMIZATION</a:t>
                      </a:r>
                    </a:p>
                  </a:txBody>
                  <a:tcPr marL="7516" marR="7516" marT="7516"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Glynn Municipal </a:t>
                      </a:r>
                    </a:p>
                  </a:txBody>
                  <a:tcPr marL="7516" marR="7516" marT="7516"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Wayne Municipal</a:t>
                      </a:r>
                    </a:p>
                  </a:txBody>
                  <a:tcPr marL="7516" marR="7516" marT="7516"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Duvall Municipal </a:t>
                      </a:r>
                    </a:p>
                  </a:txBody>
                  <a:tcPr marL="7516" marR="7516" marT="7516" marB="0" anchor="b"/>
                </a:tc>
                <a:extLst>
                  <a:ext uri="{0D108BD9-81ED-4DB2-BD59-A6C34878D82A}">
                    <a16:rowId xmlns:a16="http://schemas.microsoft.com/office/drawing/2014/main" val="10000"/>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ASSAULT/THREATS</a:t>
                      </a:r>
                    </a:p>
                  </a:txBody>
                  <a:tcPr marL="7516" marR="7516" marT="7516" marB="0" anchor="b"/>
                </a:tc>
                <a:tc>
                  <a:txBody>
                    <a:bodyPr/>
                    <a:lstStyle/>
                    <a:p>
                      <a:pPr algn="ctr" fontAlgn="b"/>
                      <a:r>
                        <a:rPr lang="en-US" sz="800" u="none" strike="noStrike">
                          <a:effectLst/>
                        </a:rPr>
                        <a:t>2</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5</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1</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1"/>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AB/ABHAN</a:t>
                      </a:r>
                    </a:p>
                  </a:txBody>
                  <a:tcPr marL="7516" marR="7516" marT="7516" marB="0" anchor="b"/>
                </a:tc>
                <a:tc>
                  <a:txBody>
                    <a:bodyPr/>
                    <a:lstStyle/>
                    <a:p>
                      <a:pPr algn="ctr" fontAlgn="b"/>
                      <a:r>
                        <a:rPr lang="en-US" sz="800" u="none" strike="noStrike">
                          <a:effectLst/>
                        </a:rPr>
                        <a:t>39</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24</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15</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2"/>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smtClean="0">
                          <a:solidFill>
                            <a:schemeClr val="dk1"/>
                          </a:solidFill>
                          <a:effectLst/>
                          <a:latin typeface="+mn-lt"/>
                          <a:ea typeface="+mn-ea"/>
                          <a:cs typeface="+mn-cs"/>
                        </a:rPr>
                        <a:t>CDV/CDVHAN</a:t>
                      </a:r>
                      <a:endParaRPr lang="en-US" sz="1800" u="none" strike="noStrike" kern="1200" dirty="0">
                        <a:solidFill>
                          <a:schemeClr val="dk1"/>
                        </a:solidFill>
                        <a:effectLst/>
                        <a:latin typeface="+mn-lt"/>
                        <a:ea typeface="+mn-ea"/>
                        <a:cs typeface="+mn-cs"/>
                      </a:endParaRPr>
                    </a:p>
                  </a:txBody>
                  <a:tcPr marL="7516" marR="7516" marT="7516" marB="0" anchor="b"/>
                </a:tc>
                <a:tc>
                  <a:txBody>
                    <a:bodyPr/>
                    <a:lstStyle/>
                    <a:p>
                      <a:pPr algn="ctr" fontAlgn="b"/>
                      <a:r>
                        <a:rPr lang="en-US" sz="800" u="none" strike="noStrike">
                          <a:effectLst/>
                        </a:rPr>
                        <a:t>36</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46</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30</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3"/>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CSC</a:t>
                      </a: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1</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4"/>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CSC W/MINOR</a:t>
                      </a: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3</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1</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5"/>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CONTRIBUTING TO A MINOR</a:t>
                      </a:r>
                    </a:p>
                  </a:txBody>
                  <a:tcPr marL="7516" marR="7516" marT="7516" marB="0" anchor="b"/>
                </a:tc>
                <a:tc>
                  <a:txBody>
                    <a:bodyPr/>
                    <a:lstStyle/>
                    <a:p>
                      <a:pPr algn="ctr" fontAlgn="b"/>
                      <a:r>
                        <a:rPr lang="en-US" sz="800" u="none" strike="noStrike">
                          <a:effectLst/>
                        </a:rPr>
                        <a:t>4</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6"/>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DEATH</a:t>
                      </a: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1</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7"/>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smtClean="0">
                          <a:solidFill>
                            <a:schemeClr val="dk1"/>
                          </a:solidFill>
                          <a:effectLst/>
                          <a:latin typeface="+mn-lt"/>
                          <a:ea typeface="+mn-ea"/>
                          <a:cs typeface="+mn-cs"/>
                        </a:rPr>
                        <a:t>ARSON</a:t>
                      </a:r>
                      <a:endParaRPr lang="en-US" sz="1800" u="none" strike="noStrike" kern="1200" dirty="0">
                        <a:solidFill>
                          <a:schemeClr val="dk1"/>
                        </a:solidFill>
                        <a:effectLst/>
                        <a:latin typeface="+mn-lt"/>
                        <a:ea typeface="+mn-ea"/>
                        <a:cs typeface="+mn-cs"/>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5</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2</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8"/>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HARASSMENT/STALKING</a:t>
                      </a:r>
                    </a:p>
                  </a:txBody>
                  <a:tcPr marL="7516" marR="7516" marT="7516" marB="0" anchor="b"/>
                </a:tc>
                <a:tc>
                  <a:txBody>
                    <a:bodyPr/>
                    <a:lstStyle/>
                    <a:p>
                      <a:pPr algn="ctr" fontAlgn="b"/>
                      <a:r>
                        <a:rPr lang="en-US" sz="800" u="none" strike="noStrike">
                          <a:effectLst/>
                        </a:rPr>
                        <a:t>8</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6</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6</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09"/>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HOMICIDES</a:t>
                      </a: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10"/>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PROPERTY CRIMES</a:t>
                      </a:r>
                    </a:p>
                  </a:txBody>
                  <a:tcPr marL="7516" marR="7516" marT="7516" marB="0" anchor="b"/>
                </a:tc>
                <a:tc>
                  <a:txBody>
                    <a:bodyPr/>
                    <a:lstStyle/>
                    <a:p>
                      <a:pPr algn="ctr" fontAlgn="b"/>
                      <a:r>
                        <a:rPr lang="en-US" sz="800" u="none" strike="noStrike">
                          <a:effectLst/>
                        </a:rPr>
                        <a:t>11</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3</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2</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11"/>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ROBBERY</a:t>
                      </a:r>
                    </a:p>
                  </a:txBody>
                  <a:tcPr marL="7516" marR="7516" marT="7516" marB="0" anchor="b"/>
                </a:tc>
                <a:tc>
                  <a:txBody>
                    <a:bodyPr/>
                    <a:lstStyle/>
                    <a:p>
                      <a:pPr algn="ctr" fontAlgn="b"/>
                      <a:r>
                        <a:rPr lang="en-US" sz="800" u="none" strike="noStrike">
                          <a:effectLst/>
                        </a:rPr>
                        <a:t>3</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3</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0</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12"/>
                  </a:ext>
                </a:extLst>
              </a:tr>
              <a:tr h="316906">
                <a:tc>
                  <a:txBody>
                    <a:bodyPr/>
                    <a:lstStyle/>
                    <a:p>
                      <a:pPr marL="285750" indent="-285750" algn="l" defTabSz="914400" rtl="0" eaLnBrk="1" fontAlgn="b" latinLnBrk="0" hangingPunct="1">
                        <a:buFont typeface="Arial" panose="020B0604020202020204" pitchFamily="34" charset="0"/>
                        <a:buChar char="•"/>
                      </a:pPr>
                      <a:r>
                        <a:rPr lang="en-US" sz="1800" u="none" strike="noStrike" kern="1200" dirty="0">
                          <a:solidFill>
                            <a:schemeClr val="dk1"/>
                          </a:solidFill>
                          <a:effectLst/>
                          <a:latin typeface="+mn-lt"/>
                          <a:ea typeface="+mn-ea"/>
                          <a:cs typeface="+mn-cs"/>
                        </a:rPr>
                        <a:t>ALL OTHER CRIMES</a:t>
                      </a:r>
                    </a:p>
                  </a:txBody>
                  <a:tcPr marL="7516" marR="7516" marT="7516" marB="0" anchor="b"/>
                </a:tc>
                <a:tc>
                  <a:txBody>
                    <a:bodyPr/>
                    <a:lstStyle/>
                    <a:p>
                      <a:pPr algn="ctr" fontAlgn="b"/>
                      <a:r>
                        <a:rPr lang="en-US" sz="800" u="none" strike="noStrike">
                          <a:effectLst/>
                        </a:rPr>
                        <a:t>8</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9</a:t>
                      </a:r>
                      <a:endParaRPr lang="en-US" sz="800" b="0" i="0" u="none" strike="noStrike">
                        <a:effectLst/>
                        <a:latin typeface="Arial"/>
                      </a:endParaRPr>
                    </a:p>
                  </a:txBody>
                  <a:tcPr marL="7516" marR="7516" marT="7516" marB="0" anchor="b"/>
                </a:tc>
                <a:tc>
                  <a:txBody>
                    <a:bodyPr/>
                    <a:lstStyle/>
                    <a:p>
                      <a:pPr algn="ctr" fontAlgn="b"/>
                      <a:r>
                        <a:rPr lang="en-US" sz="800" u="none" strike="noStrike">
                          <a:effectLst/>
                        </a:rPr>
                        <a:t>1</a:t>
                      </a:r>
                      <a:endParaRPr lang="en-US" sz="800" b="0" i="0" u="none" strike="noStrike">
                        <a:effectLst/>
                        <a:latin typeface="Arial"/>
                      </a:endParaRPr>
                    </a:p>
                  </a:txBody>
                  <a:tcPr marL="7516" marR="7516" marT="7516" marB="0" anchor="b"/>
                </a:tc>
                <a:extLst>
                  <a:ext uri="{0D108BD9-81ED-4DB2-BD59-A6C34878D82A}">
                    <a16:rowId xmlns:a16="http://schemas.microsoft.com/office/drawing/2014/main" val="10013"/>
                  </a:ext>
                </a:extLst>
              </a:tr>
              <a:tr h="510436">
                <a:tc>
                  <a:txBody>
                    <a:bodyPr/>
                    <a:lstStyle/>
                    <a:p>
                      <a:pPr algn="l" fontAlgn="b"/>
                      <a:r>
                        <a:rPr lang="en-US" sz="1800" u="none" strike="noStrike" dirty="0">
                          <a:effectLst/>
                        </a:rPr>
                        <a:t>TOTAL:</a:t>
                      </a:r>
                      <a:endParaRPr lang="en-US" sz="1800" b="1" i="0" u="none" strike="noStrike" dirty="0">
                        <a:effectLst/>
                        <a:latin typeface="Arial"/>
                      </a:endParaRPr>
                    </a:p>
                  </a:txBody>
                  <a:tcPr marL="7516" marR="7516" marT="7516" marB="0" anchor="b"/>
                </a:tc>
                <a:tc>
                  <a:txBody>
                    <a:bodyPr/>
                    <a:lstStyle/>
                    <a:p>
                      <a:pPr algn="ctr" fontAlgn="b"/>
                      <a:r>
                        <a:rPr lang="en-US" sz="1800" u="none" strike="noStrike">
                          <a:effectLst/>
                        </a:rPr>
                        <a:t>111</a:t>
                      </a:r>
                      <a:endParaRPr lang="en-US" sz="1800" b="0" i="0" u="none" strike="noStrike">
                        <a:effectLst/>
                        <a:latin typeface="Arial"/>
                      </a:endParaRPr>
                    </a:p>
                  </a:txBody>
                  <a:tcPr marL="7516" marR="7516" marT="7516" marB="0" anchor="b"/>
                </a:tc>
                <a:tc>
                  <a:txBody>
                    <a:bodyPr/>
                    <a:lstStyle/>
                    <a:p>
                      <a:pPr algn="ctr" fontAlgn="b"/>
                      <a:r>
                        <a:rPr lang="en-US" sz="1800" u="none" strike="noStrike">
                          <a:effectLst/>
                        </a:rPr>
                        <a:t>105</a:t>
                      </a:r>
                      <a:endParaRPr lang="en-US" sz="1800" b="0" i="0" u="none" strike="noStrike">
                        <a:effectLst/>
                        <a:latin typeface="Arial"/>
                      </a:endParaRPr>
                    </a:p>
                  </a:txBody>
                  <a:tcPr marL="7516" marR="7516" marT="7516" marB="0" anchor="b"/>
                </a:tc>
                <a:tc>
                  <a:txBody>
                    <a:bodyPr/>
                    <a:lstStyle/>
                    <a:p>
                      <a:pPr algn="ctr" fontAlgn="b"/>
                      <a:r>
                        <a:rPr lang="en-US" sz="1800" u="none" strike="noStrike" dirty="0">
                          <a:effectLst/>
                        </a:rPr>
                        <a:t>59</a:t>
                      </a:r>
                      <a:endParaRPr lang="en-US" sz="1800" b="0" i="0" u="none" strike="noStrike" dirty="0">
                        <a:effectLst/>
                        <a:latin typeface="Arial"/>
                      </a:endParaRPr>
                    </a:p>
                  </a:txBody>
                  <a:tcPr marL="7516" marR="7516" marT="7516" marB="0" anchor="b"/>
                </a:tc>
                <a:extLst>
                  <a:ext uri="{0D108BD9-81ED-4DB2-BD59-A6C34878D82A}">
                    <a16:rowId xmlns:a16="http://schemas.microsoft.com/office/drawing/2014/main" val="10014"/>
                  </a:ext>
                </a:extLst>
              </a:tr>
            </a:tbl>
          </a:graphicData>
        </a:graphic>
      </p:graphicFrame>
      <p:sp>
        <p:nvSpPr>
          <p:cNvPr id="4" name="Slide Number Placeholder 3"/>
          <p:cNvSpPr>
            <a:spLocks noGrp="1"/>
          </p:cNvSpPr>
          <p:nvPr>
            <p:ph type="sldNum" sz="quarter" idx="11"/>
          </p:nvPr>
        </p:nvSpPr>
        <p:spPr/>
        <p:txBody>
          <a:bodyPr/>
          <a:lstStyle/>
          <a:p>
            <a:fld id="{3DCB23C1-917F-432B-84A3-F570572A0D0D}" type="slidenum">
              <a:rPr lang="en-US" smtClean="0"/>
              <a:t>25</a:t>
            </a:fld>
            <a:endParaRPr lang="en-US"/>
          </a:p>
        </p:txBody>
      </p:sp>
      <p:sp>
        <p:nvSpPr>
          <p:cNvPr id="7" name="TextBox 6"/>
          <p:cNvSpPr txBox="1"/>
          <p:nvPr/>
        </p:nvSpPr>
        <p:spPr>
          <a:xfrm>
            <a:off x="457200" y="381000"/>
            <a:ext cx="7696200" cy="369332"/>
          </a:xfrm>
          <a:prstGeom prst="rect">
            <a:avLst/>
          </a:prstGeom>
          <a:noFill/>
        </p:spPr>
        <p:txBody>
          <a:bodyPr wrap="square" rtlCol="0">
            <a:spAutoFit/>
          </a:bodyPr>
          <a:lstStyle/>
          <a:p>
            <a:r>
              <a:rPr lang="en-US" b="1" dirty="0" smtClean="0"/>
              <a:t>TYPES OF CRIME VICTIM STATS  </a:t>
            </a:r>
            <a:r>
              <a:rPr lang="en-US" b="1" dirty="0"/>
              <a:t>(STATE OFFICE OF VICTIM ASSISTANCE AUDITS)</a:t>
            </a:r>
            <a:endParaRPr lang="en-US" dirty="0"/>
          </a:p>
        </p:txBody>
      </p:sp>
    </p:spTree>
    <p:extLst>
      <p:ext uri="{BB962C8B-B14F-4D97-AF65-F5344CB8AC3E}">
        <p14:creationId xmlns:p14="http://schemas.microsoft.com/office/powerpoint/2010/main" val="253659580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84713732"/>
              </p:ext>
            </p:extLst>
          </p:nvPr>
        </p:nvGraphicFramePr>
        <p:xfrm>
          <a:off x="533400" y="1066792"/>
          <a:ext cx="7772400" cy="5261610"/>
        </p:xfrm>
        <a:graphic>
          <a:graphicData uri="http://schemas.openxmlformats.org/drawingml/2006/table">
            <a:tbl>
              <a:tblPr>
                <a:tableStyleId>{5C22544A-7EE6-4342-B048-85BDC9FD1C3A}</a:tableStyleId>
              </a:tblPr>
              <a:tblGrid>
                <a:gridCol w="4064418">
                  <a:extLst>
                    <a:ext uri="{9D8B030D-6E8A-4147-A177-3AD203B41FA5}">
                      <a16:colId xmlns:a16="http://schemas.microsoft.com/office/drawing/2014/main" val="20000"/>
                    </a:ext>
                  </a:extLst>
                </a:gridCol>
                <a:gridCol w="1234222">
                  <a:extLst>
                    <a:ext uri="{9D8B030D-6E8A-4147-A177-3AD203B41FA5}">
                      <a16:colId xmlns:a16="http://schemas.microsoft.com/office/drawing/2014/main" val="20001"/>
                    </a:ext>
                  </a:extLst>
                </a:gridCol>
                <a:gridCol w="1133142">
                  <a:extLst>
                    <a:ext uri="{9D8B030D-6E8A-4147-A177-3AD203B41FA5}">
                      <a16:colId xmlns:a16="http://schemas.microsoft.com/office/drawing/2014/main" val="20002"/>
                    </a:ext>
                  </a:extLst>
                </a:gridCol>
                <a:gridCol w="1340618">
                  <a:extLst>
                    <a:ext uri="{9D8B030D-6E8A-4147-A177-3AD203B41FA5}">
                      <a16:colId xmlns:a16="http://schemas.microsoft.com/office/drawing/2014/main" val="20003"/>
                    </a:ext>
                  </a:extLst>
                </a:gridCol>
              </a:tblGrid>
              <a:tr h="407774">
                <a:tc>
                  <a:txBody>
                    <a:bodyPr/>
                    <a:lstStyle/>
                    <a:p>
                      <a:pPr algn="ctr" fontAlgn="b"/>
                      <a:r>
                        <a:rPr lang="en-US" sz="1800" b="1" u="sng" strike="noStrike" dirty="0">
                          <a:solidFill>
                            <a:srgbClr val="FF0000"/>
                          </a:solidFill>
                          <a:effectLst/>
                        </a:rPr>
                        <a:t>TYPE OF SERVICES PROVIDED</a:t>
                      </a:r>
                      <a:endParaRPr lang="en-US" sz="1800" b="1" i="0" u="sng" strike="noStrike" dirty="0">
                        <a:solidFill>
                          <a:srgbClr val="FF0000"/>
                        </a:solidFill>
                        <a:effectLst/>
                        <a:latin typeface="Arial"/>
                      </a:endParaRPr>
                    </a:p>
                  </a:txBody>
                  <a:tcPr marL="9525" marR="9525" marT="9525" marB="0" anchor="b"/>
                </a:tc>
                <a:tc>
                  <a:txBody>
                    <a:bodyPr/>
                    <a:lstStyle/>
                    <a:p>
                      <a:pPr algn="ctr" fontAlgn="b"/>
                      <a:r>
                        <a:rPr lang="en-US" sz="1400" b="1" u="none" strike="noStrike" dirty="0">
                          <a:effectLst/>
                        </a:rPr>
                        <a:t>Glynn Municipal </a:t>
                      </a:r>
                      <a:endParaRPr lang="en-US" sz="1400" b="1" i="0" u="none" strike="noStrike" dirty="0">
                        <a:effectLst/>
                        <a:latin typeface="Arial"/>
                      </a:endParaRPr>
                    </a:p>
                  </a:txBody>
                  <a:tcPr marL="9525" marR="9525" marT="9525" marB="0" anchor="b"/>
                </a:tc>
                <a:tc>
                  <a:txBody>
                    <a:bodyPr/>
                    <a:lstStyle/>
                    <a:p>
                      <a:pPr algn="ctr" fontAlgn="b"/>
                      <a:r>
                        <a:rPr lang="en-US" sz="1400" b="1" u="none" strike="noStrike" dirty="0">
                          <a:effectLst/>
                        </a:rPr>
                        <a:t>Wayne Municipal</a:t>
                      </a:r>
                      <a:endParaRPr lang="en-US" sz="1400" b="1" i="0" u="none" strike="noStrike" dirty="0">
                        <a:effectLst/>
                        <a:latin typeface="Arial"/>
                      </a:endParaRPr>
                    </a:p>
                  </a:txBody>
                  <a:tcPr marL="9525" marR="9525" marT="9525" marB="0" anchor="b"/>
                </a:tc>
                <a:tc>
                  <a:txBody>
                    <a:bodyPr/>
                    <a:lstStyle/>
                    <a:p>
                      <a:pPr algn="ctr" fontAlgn="b"/>
                      <a:r>
                        <a:rPr lang="en-US" sz="1400" b="1" u="none" strike="noStrike" dirty="0">
                          <a:effectLst/>
                        </a:rPr>
                        <a:t>Duvall Municipal </a:t>
                      </a:r>
                      <a:endParaRPr lang="en-US" sz="1400" b="1" i="0" u="none" strike="noStrike" dirty="0">
                        <a:effectLst/>
                        <a:latin typeface="Arial"/>
                      </a:endParaRPr>
                    </a:p>
                  </a:txBody>
                  <a:tcPr marL="9525" marR="9525" marT="9525" marB="0" anchor="b"/>
                </a:tc>
                <a:extLst>
                  <a:ext uri="{0D108BD9-81ED-4DB2-BD59-A6C34878D82A}">
                    <a16:rowId xmlns:a16="http://schemas.microsoft.com/office/drawing/2014/main" val="10000"/>
                  </a:ext>
                </a:extLst>
              </a:tr>
              <a:tr h="271849">
                <a:tc>
                  <a:txBody>
                    <a:bodyPr/>
                    <a:lstStyle/>
                    <a:p>
                      <a:pPr marL="285750" indent="-285750" algn="l" fontAlgn="b">
                        <a:buFont typeface="Arial" panose="020B0604020202020204" pitchFamily="34" charset="0"/>
                        <a:buChar char="•"/>
                      </a:pPr>
                      <a:r>
                        <a:rPr lang="en-US" sz="1800" u="none" strike="noStrike" dirty="0">
                          <a:effectLst/>
                        </a:rPr>
                        <a:t>ACCOMPANIMENT TO COURT</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70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66</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42</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1"/>
                  </a:ext>
                </a:extLst>
              </a:tr>
              <a:tr h="271849">
                <a:tc>
                  <a:txBody>
                    <a:bodyPr/>
                    <a:lstStyle/>
                    <a:p>
                      <a:pPr marL="285750" indent="-285750" algn="l" fontAlgn="b">
                        <a:buFont typeface="Arial" panose="020B0604020202020204" pitchFamily="34" charset="0"/>
                        <a:buChar char="•"/>
                      </a:pPr>
                      <a:r>
                        <a:rPr lang="en-US" sz="1800" u="none" strike="noStrike" dirty="0">
                          <a:effectLst/>
                        </a:rPr>
                        <a:t>CASE INFORMATION</a:t>
                      </a:r>
                      <a:endParaRPr lang="en-US" sz="1800" b="0" i="0" u="none" strike="noStrike" dirty="0">
                        <a:effectLst/>
                        <a:latin typeface="Arial"/>
                      </a:endParaRPr>
                    </a:p>
                  </a:txBody>
                  <a:tcPr marL="9525" marR="9525" marT="9525" marB="0" anchor="b"/>
                </a:tc>
                <a:tc>
                  <a:txBody>
                    <a:bodyPr/>
                    <a:lstStyle/>
                    <a:p>
                      <a:pPr algn="ctr" fontAlgn="b"/>
                      <a:r>
                        <a:rPr lang="en-US" sz="1000" u="none" strike="noStrike" dirty="0">
                          <a:effectLst/>
                        </a:rPr>
                        <a:t>101</a:t>
                      </a:r>
                      <a:endParaRPr lang="en-US" sz="1000" b="0" i="0" u="none" strike="noStrike" dirty="0">
                        <a:effectLst/>
                        <a:latin typeface="Arial"/>
                      </a:endParaRPr>
                    </a:p>
                  </a:txBody>
                  <a:tcPr marL="9525" marR="9525" marT="9525" marB="0" anchor="b"/>
                </a:tc>
                <a:tc>
                  <a:txBody>
                    <a:bodyPr/>
                    <a:lstStyle/>
                    <a:p>
                      <a:pPr algn="ctr" fontAlgn="b"/>
                      <a:r>
                        <a:rPr lang="en-US" sz="1000" u="none" strike="noStrike">
                          <a:effectLst/>
                        </a:rPr>
                        <a:t>131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56</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2"/>
                  </a:ext>
                </a:extLst>
              </a:tr>
              <a:tr h="271849">
                <a:tc>
                  <a:txBody>
                    <a:bodyPr/>
                    <a:lstStyle/>
                    <a:p>
                      <a:pPr marL="285750" indent="-285750" algn="l" fontAlgn="b">
                        <a:buFont typeface="Arial" panose="020B0604020202020204" pitchFamily="34" charset="0"/>
                        <a:buChar char="•"/>
                      </a:pPr>
                      <a:r>
                        <a:rPr lang="en-US" sz="1800" u="none" strike="noStrike" dirty="0">
                          <a:effectLst/>
                        </a:rPr>
                        <a:t>CRIME SCENE CLEAN UP INFO.</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3"/>
                  </a:ext>
                </a:extLst>
              </a:tr>
              <a:tr h="271849">
                <a:tc>
                  <a:txBody>
                    <a:bodyPr/>
                    <a:lstStyle/>
                    <a:p>
                      <a:pPr marL="285750" indent="-285750" algn="l" fontAlgn="b">
                        <a:buFont typeface="Arial" panose="020B0604020202020204" pitchFamily="34" charset="0"/>
                        <a:buChar char="•"/>
                      </a:pPr>
                      <a:r>
                        <a:rPr lang="en-US" sz="1800" u="none" strike="noStrike" dirty="0">
                          <a:effectLst/>
                        </a:rPr>
                        <a:t>CRIMINAL JUSTICE INFORMATION</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68</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75</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32</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4"/>
                  </a:ext>
                </a:extLst>
              </a:tr>
              <a:tr h="271849">
                <a:tc>
                  <a:txBody>
                    <a:bodyPr/>
                    <a:lstStyle/>
                    <a:p>
                      <a:pPr marL="285750" indent="-285750" algn="l" fontAlgn="b">
                        <a:buFont typeface="Arial" panose="020B0604020202020204" pitchFamily="34" charset="0"/>
                        <a:buChar char="•"/>
                      </a:pPr>
                      <a:r>
                        <a:rPr lang="en-US" sz="1800" u="none" strike="noStrike" dirty="0" smtClean="0">
                          <a:effectLst/>
                        </a:rPr>
                        <a:t>COMPENSATION - INFO/FILING/F-UP</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12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4</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5"/>
                  </a:ext>
                </a:extLst>
              </a:tr>
              <a:tr h="271849">
                <a:tc>
                  <a:txBody>
                    <a:bodyPr/>
                    <a:lstStyle/>
                    <a:p>
                      <a:pPr marL="285750" indent="-285750" algn="l" fontAlgn="b">
                        <a:buFont typeface="Arial" panose="020B0604020202020204" pitchFamily="34" charset="0"/>
                        <a:buChar char="•"/>
                      </a:pPr>
                      <a:r>
                        <a:rPr lang="en-US" sz="1800" u="none" strike="noStrike" dirty="0">
                          <a:effectLst/>
                        </a:rPr>
                        <a:t>LETTERS OF ASSISTANCE</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45</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54</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16</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6"/>
                  </a:ext>
                </a:extLst>
              </a:tr>
              <a:tr h="271849">
                <a:tc>
                  <a:txBody>
                    <a:bodyPr/>
                    <a:lstStyle/>
                    <a:p>
                      <a:pPr marL="285750" indent="-285750" algn="l" fontAlgn="b">
                        <a:buFont typeface="Arial" panose="020B0604020202020204" pitchFamily="34" charset="0"/>
                        <a:buChar char="•"/>
                      </a:pPr>
                      <a:r>
                        <a:rPr lang="en-US" sz="1800" u="none" strike="noStrike" dirty="0">
                          <a:effectLst/>
                        </a:rPr>
                        <a:t>MEDICAL RECORDS - REQ/FORWARD</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7"/>
                  </a:ext>
                </a:extLst>
              </a:tr>
              <a:tr h="271849">
                <a:tc>
                  <a:txBody>
                    <a:bodyPr/>
                    <a:lstStyle/>
                    <a:p>
                      <a:pPr marL="285750" indent="-285750" algn="l" fontAlgn="b">
                        <a:buFont typeface="Arial" panose="020B0604020202020204" pitchFamily="34" charset="0"/>
                        <a:buChar char="•"/>
                      </a:pPr>
                      <a:r>
                        <a:rPr lang="en-US" sz="1800" u="none" strike="noStrike" dirty="0">
                          <a:effectLst/>
                        </a:rPr>
                        <a:t>PHOTO TAKEN</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3</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4</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8"/>
                  </a:ext>
                </a:extLst>
              </a:tr>
              <a:tr h="271849">
                <a:tc>
                  <a:txBody>
                    <a:bodyPr/>
                    <a:lstStyle/>
                    <a:p>
                      <a:pPr marL="285750" indent="-285750" algn="l" fontAlgn="b">
                        <a:buFont typeface="Arial" panose="020B0604020202020204" pitchFamily="34" charset="0"/>
                        <a:buChar char="•"/>
                      </a:pPr>
                      <a:r>
                        <a:rPr lang="en-US" sz="1800" u="none" strike="noStrike" dirty="0">
                          <a:effectLst/>
                        </a:rPr>
                        <a:t>REFERRALS TO </a:t>
                      </a:r>
                      <a:r>
                        <a:rPr lang="en-US" sz="1800" u="none" strike="noStrike" dirty="0" smtClean="0">
                          <a:effectLst/>
                        </a:rPr>
                        <a:t>– DV /SARC/CFEJ (legal)</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22</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25</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5</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09"/>
                  </a:ext>
                </a:extLst>
              </a:tr>
              <a:tr h="271849">
                <a:tc>
                  <a:txBody>
                    <a:bodyPr/>
                    <a:lstStyle/>
                    <a:p>
                      <a:pPr marL="285750" indent="-285750" algn="l" fontAlgn="b">
                        <a:buFont typeface="Arial" panose="020B0604020202020204" pitchFamily="34" charset="0"/>
                        <a:buChar char="•"/>
                      </a:pPr>
                      <a:r>
                        <a:rPr lang="en-US" sz="1800" u="none" strike="noStrike" dirty="0" smtClean="0">
                          <a:effectLst/>
                        </a:rPr>
                        <a:t>RO/OOP </a:t>
                      </a:r>
                      <a:r>
                        <a:rPr lang="en-US" sz="1800" u="none" strike="noStrike" dirty="0">
                          <a:effectLst/>
                        </a:rPr>
                        <a:t>INFO/FILING/TRE.LETTER</a:t>
                      </a:r>
                      <a:endParaRPr lang="en-US" sz="1800" b="0" i="0" u="none" strike="noStrike" dirty="0">
                        <a:effectLst/>
                        <a:latin typeface="Arial"/>
                      </a:endParaRPr>
                    </a:p>
                  </a:txBody>
                  <a:tcPr marL="9525" marR="9525" marT="9525" marB="0" anchor="b"/>
                </a:tc>
                <a:tc>
                  <a:txBody>
                    <a:bodyPr/>
                    <a:lstStyle/>
                    <a:p>
                      <a:pPr algn="ctr" fontAlgn="b"/>
                      <a:r>
                        <a:rPr lang="en-US" sz="1000" u="none" strike="noStrike" dirty="0">
                          <a:effectLst/>
                        </a:rPr>
                        <a:t>34</a:t>
                      </a:r>
                      <a:endParaRPr lang="en-US" sz="1000" b="0" i="0" u="none" strike="noStrike" dirty="0">
                        <a:effectLst/>
                        <a:latin typeface="Arial"/>
                      </a:endParaRPr>
                    </a:p>
                  </a:txBody>
                  <a:tcPr marL="9525" marR="9525" marT="9525" marB="0" anchor="b"/>
                </a:tc>
                <a:tc>
                  <a:txBody>
                    <a:bodyPr/>
                    <a:lstStyle/>
                    <a:p>
                      <a:pPr algn="ctr" fontAlgn="b"/>
                      <a:r>
                        <a:rPr lang="en-US" sz="1000" u="none" strike="noStrike">
                          <a:effectLst/>
                        </a:rPr>
                        <a:t>7</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2</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10"/>
                  </a:ext>
                </a:extLst>
              </a:tr>
              <a:tr h="271849">
                <a:tc>
                  <a:txBody>
                    <a:bodyPr/>
                    <a:lstStyle/>
                    <a:p>
                      <a:pPr marL="285750" indent="-285750" algn="l" fontAlgn="b">
                        <a:buFont typeface="Arial" panose="020B0604020202020204" pitchFamily="34" charset="0"/>
                        <a:buChar char="•"/>
                      </a:pPr>
                      <a:r>
                        <a:rPr lang="en-US" sz="1800" u="none" strike="noStrike" dirty="0">
                          <a:effectLst/>
                        </a:rPr>
                        <a:t>SAFETY PLAN</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11"/>
                  </a:ext>
                </a:extLst>
              </a:tr>
              <a:tr h="271849">
                <a:tc>
                  <a:txBody>
                    <a:bodyPr/>
                    <a:lstStyle/>
                    <a:p>
                      <a:pPr marL="285750" indent="-285750" algn="l" fontAlgn="b">
                        <a:buFont typeface="Arial" panose="020B0604020202020204" pitchFamily="34" charset="0"/>
                        <a:buChar char="•"/>
                      </a:pPr>
                      <a:r>
                        <a:rPr lang="en-US" sz="1800" u="none" strike="noStrike" dirty="0">
                          <a:effectLst/>
                        </a:rPr>
                        <a:t>SCHEDULE CSE EXAM</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12"/>
                  </a:ext>
                </a:extLst>
              </a:tr>
              <a:tr h="271849">
                <a:tc>
                  <a:txBody>
                    <a:bodyPr/>
                    <a:lstStyle/>
                    <a:p>
                      <a:pPr marL="285750" indent="-285750" algn="l" fontAlgn="b">
                        <a:buFont typeface="Arial" panose="020B0604020202020204" pitchFamily="34" charset="0"/>
                        <a:buChar char="•"/>
                      </a:pPr>
                      <a:r>
                        <a:rPr lang="en-US" sz="1800" u="none" strike="noStrike" dirty="0">
                          <a:effectLst/>
                        </a:rPr>
                        <a:t>SCVAN EMERGENCY FUNDS</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1</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13"/>
                  </a:ext>
                </a:extLst>
              </a:tr>
              <a:tr h="271849">
                <a:tc>
                  <a:txBody>
                    <a:bodyPr/>
                    <a:lstStyle/>
                    <a:p>
                      <a:pPr marL="285750" indent="-285750" algn="l" fontAlgn="b">
                        <a:buFont typeface="Arial" panose="020B0604020202020204" pitchFamily="34" charset="0"/>
                        <a:buChar char="•"/>
                      </a:pPr>
                      <a:r>
                        <a:rPr lang="en-US" sz="1800" u="none" strike="noStrike" dirty="0">
                          <a:effectLst/>
                        </a:rPr>
                        <a:t>STATEMENT TAKEN/TAPE REQUEST</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14"/>
                  </a:ext>
                </a:extLst>
              </a:tr>
              <a:tr h="271849">
                <a:tc>
                  <a:txBody>
                    <a:bodyPr/>
                    <a:lstStyle/>
                    <a:p>
                      <a:pPr marL="285750" indent="-285750" algn="l" fontAlgn="b">
                        <a:buFont typeface="Arial" panose="020B0604020202020204" pitchFamily="34" charset="0"/>
                        <a:buChar char="•"/>
                      </a:pPr>
                      <a:r>
                        <a:rPr lang="en-US" sz="1800" u="none" strike="noStrike" dirty="0">
                          <a:effectLst/>
                        </a:rPr>
                        <a:t>TRANSPORT</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15"/>
                  </a:ext>
                </a:extLst>
              </a:tr>
              <a:tr h="271849">
                <a:tc>
                  <a:txBody>
                    <a:bodyPr/>
                    <a:lstStyle/>
                    <a:p>
                      <a:pPr marL="285750" indent="-285750" algn="l" fontAlgn="b">
                        <a:buFont typeface="Arial" panose="020B0604020202020204" pitchFamily="34" charset="0"/>
                        <a:buChar char="•"/>
                      </a:pPr>
                      <a:r>
                        <a:rPr lang="en-US" sz="1800" u="none" strike="noStrike" dirty="0">
                          <a:effectLst/>
                        </a:rPr>
                        <a:t>OTHER (</a:t>
                      </a:r>
                      <a:r>
                        <a:rPr lang="en-US" sz="1800" u="none" strike="noStrike" dirty="0" smtClean="0">
                          <a:effectLst/>
                        </a:rPr>
                        <a:t>VM &amp; Email</a:t>
                      </a:r>
                      <a:r>
                        <a:rPr lang="en-US" sz="1800" u="none" strike="noStrike" dirty="0">
                          <a:effectLst/>
                        </a:rPr>
                        <a:t>)</a:t>
                      </a:r>
                      <a:endParaRPr lang="en-US" sz="1800" b="0" i="0" u="none" strike="noStrike" dirty="0">
                        <a:effectLst/>
                        <a:latin typeface="Arial"/>
                      </a:endParaRPr>
                    </a:p>
                  </a:txBody>
                  <a:tcPr marL="9525" marR="9525" marT="9525" marB="0" anchor="b"/>
                </a:tc>
                <a:tc>
                  <a:txBody>
                    <a:bodyPr/>
                    <a:lstStyle/>
                    <a:p>
                      <a:pPr algn="ctr" fontAlgn="b"/>
                      <a:r>
                        <a:rPr lang="en-US" sz="1000" u="none" strike="noStrike">
                          <a:effectLst/>
                        </a:rPr>
                        <a:t>26</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10</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0</a:t>
                      </a:r>
                      <a:endParaRPr lang="en-US" sz="1000" b="0" i="0" u="none" strike="noStrike">
                        <a:effectLst/>
                        <a:latin typeface="Arial"/>
                      </a:endParaRPr>
                    </a:p>
                  </a:txBody>
                  <a:tcPr marL="9525" marR="9525" marT="9525" marB="0" anchor="b"/>
                </a:tc>
                <a:extLst>
                  <a:ext uri="{0D108BD9-81ED-4DB2-BD59-A6C34878D82A}">
                    <a16:rowId xmlns:a16="http://schemas.microsoft.com/office/drawing/2014/main" val="10016"/>
                  </a:ext>
                </a:extLst>
              </a:tr>
              <a:tr h="271849">
                <a:tc>
                  <a:txBody>
                    <a:bodyPr/>
                    <a:lstStyle/>
                    <a:p>
                      <a:pPr algn="l" fontAlgn="b"/>
                      <a:r>
                        <a:rPr lang="en-US" sz="1800" u="sng" strike="noStrike" dirty="0">
                          <a:effectLst/>
                        </a:rPr>
                        <a:t>TOTAL:</a:t>
                      </a:r>
                      <a:endParaRPr lang="en-US" sz="1800" b="1" i="0" u="sng" strike="noStrike" dirty="0">
                        <a:effectLst/>
                        <a:latin typeface="Arial"/>
                      </a:endParaRPr>
                    </a:p>
                  </a:txBody>
                  <a:tcPr marL="9525" marR="9525" marT="9525" marB="0" anchor="b"/>
                </a:tc>
                <a:tc>
                  <a:txBody>
                    <a:bodyPr/>
                    <a:lstStyle/>
                    <a:p>
                      <a:pPr algn="ctr" fontAlgn="b"/>
                      <a:r>
                        <a:rPr lang="en-US" sz="1800" b="1" u="none" strike="noStrike" dirty="0">
                          <a:effectLst/>
                        </a:rPr>
                        <a:t>383</a:t>
                      </a:r>
                      <a:endParaRPr lang="en-US" sz="1800" b="1" i="0" u="none" strike="noStrike" dirty="0">
                        <a:effectLst/>
                        <a:latin typeface="Arial"/>
                      </a:endParaRPr>
                    </a:p>
                  </a:txBody>
                  <a:tcPr marL="9525" marR="9525" marT="9525" marB="0" anchor="b"/>
                </a:tc>
                <a:tc>
                  <a:txBody>
                    <a:bodyPr/>
                    <a:lstStyle/>
                    <a:p>
                      <a:pPr algn="ctr" fontAlgn="b"/>
                      <a:r>
                        <a:rPr lang="en-US" sz="1800" b="1" u="none" strike="noStrike" dirty="0">
                          <a:effectLst/>
                        </a:rPr>
                        <a:t>377</a:t>
                      </a:r>
                      <a:endParaRPr lang="en-US" sz="1800" b="1" i="0" u="none" strike="noStrike" dirty="0">
                        <a:effectLst/>
                        <a:latin typeface="Arial"/>
                      </a:endParaRPr>
                    </a:p>
                  </a:txBody>
                  <a:tcPr marL="9525" marR="9525" marT="9525" marB="0" anchor="b"/>
                </a:tc>
                <a:tc>
                  <a:txBody>
                    <a:bodyPr/>
                    <a:lstStyle/>
                    <a:p>
                      <a:pPr algn="ctr" fontAlgn="b"/>
                      <a:r>
                        <a:rPr lang="en-US" sz="1800" b="1" u="none" strike="noStrike" dirty="0">
                          <a:effectLst/>
                        </a:rPr>
                        <a:t>153</a:t>
                      </a:r>
                      <a:endParaRPr lang="en-US" sz="1800" b="1" i="0" u="none" strike="noStrike" dirty="0">
                        <a:effectLst/>
                        <a:latin typeface="Arial"/>
                      </a:endParaRPr>
                    </a:p>
                  </a:txBody>
                  <a:tcPr marL="9525" marR="9525" marT="9525" marB="0" anchor="b"/>
                </a:tc>
                <a:extLst>
                  <a:ext uri="{0D108BD9-81ED-4DB2-BD59-A6C34878D82A}">
                    <a16:rowId xmlns:a16="http://schemas.microsoft.com/office/drawing/2014/main" val="10017"/>
                  </a:ext>
                </a:extLst>
              </a:tr>
            </a:tbl>
          </a:graphicData>
        </a:graphic>
      </p:graphicFrame>
      <p:sp>
        <p:nvSpPr>
          <p:cNvPr id="4" name="Slide Number Placeholder 3"/>
          <p:cNvSpPr>
            <a:spLocks noGrp="1"/>
          </p:cNvSpPr>
          <p:nvPr>
            <p:ph type="sldNum" sz="quarter" idx="11"/>
          </p:nvPr>
        </p:nvSpPr>
        <p:spPr/>
        <p:txBody>
          <a:bodyPr/>
          <a:lstStyle/>
          <a:p>
            <a:fld id="{3DCB23C1-917F-432B-84A3-F570572A0D0D}" type="slidenum">
              <a:rPr lang="en-US" smtClean="0"/>
              <a:t>26</a:t>
            </a:fld>
            <a:endParaRPr lang="en-US"/>
          </a:p>
        </p:txBody>
      </p:sp>
      <p:sp>
        <p:nvSpPr>
          <p:cNvPr id="6" name="TextBox 5"/>
          <p:cNvSpPr txBox="1"/>
          <p:nvPr/>
        </p:nvSpPr>
        <p:spPr>
          <a:xfrm>
            <a:off x="381000" y="457200"/>
            <a:ext cx="7848600" cy="369332"/>
          </a:xfrm>
          <a:prstGeom prst="rect">
            <a:avLst/>
          </a:prstGeom>
          <a:noFill/>
        </p:spPr>
        <p:txBody>
          <a:bodyPr wrap="square" rtlCol="0">
            <a:spAutoFit/>
          </a:bodyPr>
          <a:lstStyle/>
          <a:p>
            <a:pPr algn="ctr"/>
            <a:r>
              <a:rPr lang="en-US" b="1" dirty="0" smtClean="0"/>
              <a:t>MO. SERVICES PROVIDED / VSPs  (STATE OFFICE OF VICTIM ASSISTANCE AUDITS)</a:t>
            </a:r>
            <a:endParaRPr lang="en-US" b="1" dirty="0"/>
          </a:p>
        </p:txBody>
      </p:sp>
    </p:spTree>
    <p:extLst>
      <p:ext uri="{BB962C8B-B14F-4D97-AF65-F5344CB8AC3E}">
        <p14:creationId xmlns:p14="http://schemas.microsoft.com/office/powerpoint/2010/main" val="292446692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4191000" cy="6324600"/>
          </a:xfrm>
        </p:spPr>
        <p:txBody>
          <a:bodyPr>
            <a:normAutofit fontScale="62500" lnSpcReduction="20000"/>
          </a:bodyPr>
          <a:lstStyle/>
          <a:p>
            <a:pPr marL="0" indent="0" algn="ctr">
              <a:buNone/>
            </a:pPr>
            <a:r>
              <a:rPr lang="en-US" sz="2200" b="1" dirty="0"/>
              <a:t>Approved Guide for Expenditures of Monies Collected for Crime Victim Service in Municipalities and Counties  </a:t>
            </a:r>
            <a:endParaRPr lang="en-US" sz="2200" b="1" dirty="0" smtClean="0"/>
          </a:p>
          <a:p>
            <a:pPr marL="0" indent="0" algn="ctr">
              <a:buNone/>
            </a:pPr>
            <a:r>
              <a:rPr lang="en-US" b="1" dirty="0" smtClean="0"/>
              <a:t>Effective </a:t>
            </a:r>
            <a:r>
              <a:rPr lang="en-US" b="1" dirty="0"/>
              <a:t>December / 2013 </a:t>
            </a:r>
            <a:endParaRPr lang="en-US" dirty="0"/>
          </a:p>
          <a:p>
            <a:pPr marL="0" indent="0">
              <a:buNone/>
            </a:pPr>
            <a:r>
              <a:rPr lang="en-US" b="1" dirty="0"/>
              <a:t> </a:t>
            </a:r>
            <a:endParaRPr lang="en-US" dirty="0"/>
          </a:p>
          <a:p>
            <a:pPr marL="0" indent="0">
              <a:buNone/>
            </a:pPr>
            <a:r>
              <a:rPr lang="en-US" b="1" dirty="0"/>
              <a:t>The following is a list of approved expenditures of crime victims’ funds retained by county and municipal governments pursuant to Sections 14-1-206, 14-1-207,14-1-208, and 14-1-211 exclusively for the purpose of providing victim services; including but not limited to: </a:t>
            </a:r>
            <a:endParaRPr lang="en-US" dirty="0"/>
          </a:p>
          <a:p>
            <a:pPr marL="0" indent="0">
              <a:buNone/>
            </a:pPr>
            <a:r>
              <a:rPr lang="en-US" dirty="0"/>
              <a:t> </a:t>
            </a:r>
          </a:p>
          <a:p>
            <a:pPr marL="0" indent="0">
              <a:buNone/>
            </a:pPr>
            <a:r>
              <a:rPr lang="en-US" sz="1900" dirty="0"/>
              <a:t>1. </a:t>
            </a:r>
            <a:r>
              <a:rPr lang="en-US" sz="1900" b="1" u="sng" dirty="0">
                <a:gradFill>
                  <a:gsLst>
                    <a:gs pos="0">
                      <a:schemeClr val="tx1">
                        <a:lumMod val="50000"/>
                      </a:schemeClr>
                    </a:gs>
                    <a:gs pos="61000">
                      <a:schemeClr val="tx1"/>
                    </a:gs>
                  </a:gsLst>
                  <a:lin ang="5400000" scaled="0"/>
                </a:gradFill>
                <a:latin typeface="+mj-lt"/>
                <a:ea typeface="+mj-ea"/>
                <a:cs typeface="+mj-cs"/>
              </a:rPr>
              <a:t>Personnel</a:t>
            </a:r>
            <a:r>
              <a:rPr lang="en-US" sz="1900" u="sng" dirty="0"/>
              <a:t>, </a:t>
            </a:r>
            <a:r>
              <a:rPr lang="en-US" sz="1900" dirty="0"/>
              <a:t>salaries/ benefits, performing direct services to crime victims (Victim Advocates within law enforcement and solicitor offices, </a:t>
            </a:r>
            <a:r>
              <a:rPr lang="en-US" sz="1900" dirty="0" err="1">
                <a:solidFill>
                  <a:schemeClr val="tx1"/>
                </a:solidFill>
              </a:rPr>
              <a:t>notifiers</a:t>
            </a:r>
            <a:r>
              <a:rPr lang="en-US" sz="1900" dirty="0">
                <a:solidFill>
                  <a:schemeClr val="tx1"/>
                </a:solidFill>
              </a:rPr>
              <a:t> for detention centers and the summary courts); </a:t>
            </a:r>
          </a:p>
          <a:p>
            <a:pPr marL="0" indent="0">
              <a:buNone/>
            </a:pPr>
            <a:r>
              <a:rPr lang="en-US" sz="1900" dirty="0"/>
              <a:t> </a:t>
            </a:r>
          </a:p>
          <a:p>
            <a:pPr marL="0" indent="0">
              <a:buNone/>
            </a:pPr>
            <a:r>
              <a:rPr lang="en-US" sz="1900" dirty="0"/>
              <a:t>2. </a:t>
            </a:r>
            <a:r>
              <a:rPr lang="en-US" sz="1900" b="1" u="sng" dirty="0">
                <a:gradFill>
                  <a:gsLst>
                    <a:gs pos="0">
                      <a:schemeClr val="tx1">
                        <a:lumMod val="50000"/>
                      </a:schemeClr>
                    </a:gs>
                    <a:gs pos="61000">
                      <a:schemeClr val="tx1"/>
                    </a:gs>
                  </a:gsLst>
                  <a:lin ang="5400000" scaled="0"/>
                </a:gradFill>
                <a:latin typeface="+mj-lt"/>
                <a:ea typeface="+mj-ea"/>
                <a:cs typeface="+mj-cs"/>
              </a:rPr>
              <a:t>Automobiles</a:t>
            </a:r>
            <a:r>
              <a:rPr lang="en-US" sz="1900" dirty="0"/>
              <a:t> shall be used solely by the Victim Service Provider (VSP) for providing direct victim services for the life of the automobile. </a:t>
            </a:r>
          </a:p>
          <a:p>
            <a:pPr marL="0" indent="0">
              <a:buNone/>
            </a:pPr>
            <a:r>
              <a:rPr lang="en-US" sz="1900" dirty="0"/>
              <a:t> </a:t>
            </a:r>
          </a:p>
          <a:p>
            <a:pPr marL="0" indent="0">
              <a:buNone/>
            </a:pPr>
            <a:r>
              <a:rPr lang="en-US" sz="1900" dirty="0"/>
              <a:t>3. Expenses for a victim may be reimbursed to the Victim Service Provider (VSP) only while providing direct victims services at the rate of </a:t>
            </a:r>
            <a:r>
              <a:rPr lang="en-US" sz="1900" b="1" u="sng" dirty="0">
                <a:gradFill>
                  <a:gsLst>
                    <a:gs pos="0">
                      <a:schemeClr val="tx1">
                        <a:lumMod val="50000"/>
                      </a:schemeClr>
                    </a:gs>
                    <a:gs pos="61000">
                      <a:schemeClr val="tx1"/>
                    </a:gs>
                  </a:gsLst>
                  <a:lin ang="5400000" scaled="0"/>
                </a:gradFill>
                <a:latin typeface="+mj-lt"/>
                <a:ea typeface="+mj-ea"/>
                <a:cs typeface="+mj-cs"/>
              </a:rPr>
              <a:t>per diem for meals and transportation </a:t>
            </a:r>
          </a:p>
          <a:p>
            <a:pPr marL="0" indent="0">
              <a:buNone/>
            </a:pPr>
            <a:r>
              <a:rPr lang="en-US" sz="1900" dirty="0"/>
              <a:t> </a:t>
            </a:r>
          </a:p>
          <a:p>
            <a:pPr marL="0" indent="0">
              <a:buNone/>
            </a:pPr>
            <a:r>
              <a:rPr lang="en-US" sz="1900" dirty="0"/>
              <a:t>4. </a:t>
            </a:r>
            <a:r>
              <a:rPr lang="en-US" sz="1900" b="1" u="sng" dirty="0">
                <a:gradFill>
                  <a:gsLst>
                    <a:gs pos="0">
                      <a:schemeClr val="tx1">
                        <a:lumMod val="50000"/>
                      </a:schemeClr>
                    </a:gs>
                    <a:gs pos="61000">
                      <a:schemeClr val="tx1"/>
                    </a:gs>
                  </a:gsLst>
                  <a:lin ang="5400000" scaled="0"/>
                </a:gradFill>
                <a:latin typeface="+mj-lt"/>
                <a:ea typeface="+mj-ea"/>
                <a:cs typeface="+mj-cs"/>
              </a:rPr>
              <a:t>Computers</a:t>
            </a:r>
            <a:r>
              <a:rPr lang="en-US" sz="1900" dirty="0"/>
              <a:t>, computer software, internet connection, website for personnel providing direct crime victim services; </a:t>
            </a:r>
          </a:p>
          <a:p>
            <a:pPr marL="0" indent="0">
              <a:buNone/>
            </a:pPr>
            <a:r>
              <a:rPr lang="en-US" sz="1900" dirty="0"/>
              <a:t> </a:t>
            </a:r>
          </a:p>
          <a:p>
            <a:pPr marL="0" indent="0">
              <a:buNone/>
            </a:pPr>
            <a:r>
              <a:rPr lang="en-US" sz="1900" dirty="0"/>
              <a:t>5. Automated victim information and notification systems; </a:t>
            </a:r>
            <a:r>
              <a:rPr lang="en-US" sz="1900" dirty="0" smtClean="0"/>
              <a:t> </a:t>
            </a:r>
            <a:r>
              <a:rPr lang="en-US" sz="1900" b="1" u="sng" dirty="0">
                <a:gradFill>
                  <a:gsLst>
                    <a:gs pos="0">
                      <a:schemeClr val="tx1">
                        <a:lumMod val="50000"/>
                      </a:schemeClr>
                    </a:gs>
                    <a:gs pos="61000">
                      <a:schemeClr val="tx1"/>
                    </a:gs>
                  </a:gsLst>
                  <a:lin ang="5400000" scaled="0"/>
                </a:gradFill>
                <a:latin typeface="+mj-lt"/>
                <a:ea typeface="+mj-ea"/>
                <a:cs typeface="+mj-cs"/>
              </a:rPr>
              <a:t>(SAVIN)</a:t>
            </a:r>
          </a:p>
          <a:p>
            <a:pPr marL="0" indent="0">
              <a:buNone/>
            </a:pPr>
            <a:r>
              <a:rPr lang="en-US" sz="1900" dirty="0"/>
              <a:t> </a:t>
            </a:r>
          </a:p>
          <a:p>
            <a:pPr marL="0" indent="0">
              <a:buNone/>
            </a:pPr>
            <a:r>
              <a:rPr lang="en-US" sz="1900" dirty="0"/>
              <a:t>6. </a:t>
            </a:r>
            <a:r>
              <a:rPr lang="en-US" sz="1900" b="1" u="sng" dirty="0">
                <a:gradFill>
                  <a:gsLst>
                    <a:gs pos="0">
                      <a:schemeClr val="tx1">
                        <a:lumMod val="50000"/>
                      </a:schemeClr>
                    </a:gs>
                    <a:gs pos="61000">
                      <a:schemeClr val="tx1"/>
                    </a:gs>
                  </a:gsLst>
                  <a:lin ang="5400000" scaled="0"/>
                </a:gradFill>
                <a:latin typeface="+mj-lt"/>
                <a:ea typeface="+mj-ea"/>
                <a:cs typeface="+mj-cs"/>
              </a:rPr>
              <a:t>Training </a:t>
            </a:r>
            <a:r>
              <a:rPr lang="en-US" sz="1900" dirty="0"/>
              <a:t>and conference registration, hotel </a:t>
            </a:r>
            <a:r>
              <a:rPr lang="en-US" sz="1900" dirty="0" smtClean="0"/>
              <a:t>accommodations </a:t>
            </a:r>
            <a:r>
              <a:rPr lang="en-US" sz="1900" dirty="0"/>
              <a:t>for personnel </a:t>
            </a:r>
            <a:r>
              <a:rPr lang="en-US" sz="1900" dirty="0" smtClean="0"/>
              <a:t>providing  direct </a:t>
            </a:r>
            <a:r>
              <a:rPr lang="en-US" sz="1900" dirty="0"/>
              <a:t>crime victim services; </a:t>
            </a:r>
          </a:p>
          <a:p>
            <a:pPr marL="0" indent="0">
              <a:buNone/>
            </a:pPr>
            <a:r>
              <a:rPr lang="en-US" sz="1900" dirty="0"/>
              <a:t> </a:t>
            </a:r>
          </a:p>
          <a:p>
            <a:pPr marL="0" indent="0">
              <a:buNone/>
            </a:pPr>
            <a:r>
              <a:rPr lang="en-US" sz="1900" dirty="0"/>
              <a:t>7. </a:t>
            </a:r>
            <a:r>
              <a:rPr lang="en-US" sz="1900" b="1" u="sng" dirty="0">
                <a:gradFill>
                  <a:gsLst>
                    <a:gs pos="0">
                      <a:schemeClr val="tx1">
                        <a:lumMod val="50000"/>
                      </a:schemeClr>
                    </a:gs>
                    <a:gs pos="61000">
                      <a:schemeClr val="tx1"/>
                    </a:gs>
                  </a:gsLst>
                  <a:lin ang="5400000" scaled="0"/>
                </a:gradFill>
                <a:latin typeface="+mj-lt"/>
                <a:ea typeface="+mj-ea"/>
                <a:cs typeface="+mj-cs"/>
              </a:rPr>
              <a:t>Office space, furniture, equipment (telephone</a:t>
            </a:r>
            <a:r>
              <a:rPr lang="en-US" sz="1900" dirty="0"/>
              <a:t>, telephone lines, 800 numbers, fax, copier) and equipment maintenance for personnel providing direct crime victim services; </a:t>
            </a:r>
          </a:p>
          <a:p>
            <a:pPr marL="0" indent="0">
              <a:buNone/>
            </a:pPr>
            <a:r>
              <a:rPr lang="en-US" sz="1900" dirty="0"/>
              <a:t> </a:t>
            </a:r>
          </a:p>
          <a:p>
            <a:endParaRPr lang="en-US" dirty="0"/>
          </a:p>
        </p:txBody>
      </p:sp>
      <p:sp>
        <p:nvSpPr>
          <p:cNvPr id="3" name="Title 2"/>
          <p:cNvSpPr>
            <a:spLocks noGrp="1"/>
          </p:cNvSpPr>
          <p:nvPr>
            <p:ph type="title"/>
          </p:nvPr>
        </p:nvSpPr>
        <p:spPr>
          <a:xfrm>
            <a:off x="5029200" y="457200"/>
            <a:ext cx="3505200" cy="5791200"/>
          </a:xfrm>
        </p:spPr>
        <p:txBody>
          <a:bodyPr>
            <a:normAutofit fontScale="90000"/>
          </a:bodyPr>
          <a:lstStyle/>
          <a:p>
            <a:pPr marL="0" indent="0" algn="l"/>
            <a:r>
              <a:rPr lang="en-US" sz="1200" dirty="0" smtClean="0"/>
              <a:t/>
            </a:r>
            <a:br>
              <a:rPr lang="en-US" sz="1200" dirty="0" smtClean="0"/>
            </a:br>
            <a:r>
              <a:rPr lang="en-US" sz="1200" dirty="0" smtClean="0"/>
              <a:t>8</a:t>
            </a:r>
            <a:r>
              <a:rPr lang="en-US" sz="1200" dirty="0"/>
              <a:t>. </a:t>
            </a:r>
            <a:r>
              <a:rPr lang="en-US" sz="1200" b="1" u="sng" dirty="0"/>
              <a:t>Postage, copying and printing </a:t>
            </a:r>
            <a:r>
              <a:rPr lang="en-US" sz="1200" dirty="0"/>
              <a:t>cost for programs as relating to notification services and correspondence relating to direct victim services as carried out by the Victim Service Provider </a:t>
            </a:r>
            <a:br>
              <a:rPr lang="en-US" sz="1200" dirty="0"/>
            </a:br>
            <a:r>
              <a:rPr lang="en-US" sz="1200" dirty="0"/>
              <a:t> </a:t>
            </a:r>
            <a:br>
              <a:rPr lang="en-US" sz="1200" dirty="0"/>
            </a:br>
            <a:r>
              <a:rPr lang="en-US" sz="1200" dirty="0"/>
              <a:t>9. </a:t>
            </a:r>
            <a:r>
              <a:rPr lang="en-US" sz="1200" b="1" u="sng" dirty="0"/>
              <a:t>Brochures for crime victims </a:t>
            </a:r>
            <a:r>
              <a:rPr lang="en-US" sz="1200" dirty="0"/>
              <a:t>describing the crime victim services available through the entities and contact information. Reference materials. </a:t>
            </a:r>
            <a:r>
              <a:rPr lang="en-US" sz="1200" dirty="0" smtClean="0"/>
              <a:t/>
            </a:r>
            <a:br>
              <a:rPr lang="en-US" sz="1200" dirty="0" smtClean="0"/>
            </a:br>
            <a:r>
              <a:rPr lang="en-US" sz="1200" dirty="0"/>
              <a:t/>
            </a:r>
            <a:br>
              <a:rPr lang="en-US" sz="1200" dirty="0"/>
            </a:br>
            <a:r>
              <a:rPr lang="en-US" sz="1200" dirty="0" smtClean="0"/>
              <a:t>10</a:t>
            </a:r>
            <a:r>
              <a:rPr lang="en-US" sz="1200" b="1" u="sng" dirty="0"/>
              <a:t>. Telephone</a:t>
            </a:r>
            <a:r>
              <a:rPr lang="en-US" sz="1200" dirty="0"/>
              <a:t> charges relating directly to crime victim services; </a:t>
            </a:r>
            <a:br>
              <a:rPr lang="en-US" sz="1200" dirty="0"/>
            </a:br>
            <a:r>
              <a:rPr lang="en-US" sz="1200" dirty="0"/>
              <a:t> </a:t>
            </a:r>
            <a:br>
              <a:rPr lang="en-US" sz="1200" dirty="0"/>
            </a:br>
            <a:r>
              <a:rPr lang="en-US" sz="1200" dirty="0"/>
              <a:t>11. Pager, </a:t>
            </a:r>
            <a:r>
              <a:rPr lang="en-US" sz="1200" b="1" u="sng" dirty="0"/>
              <a:t>cell phone expenses </a:t>
            </a:r>
            <a:r>
              <a:rPr lang="en-US" sz="1200" dirty="0"/>
              <a:t>for personnel providing direct crime victim services; </a:t>
            </a:r>
            <a:br>
              <a:rPr lang="en-US" sz="1200" dirty="0"/>
            </a:br>
            <a:r>
              <a:rPr lang="en-US" sz="1200" dirty="0"/>
              <a:t> </a:t>
            </a:r>
            <a:br>
              <a:rPr lang="en-US" sz="1200" dirty="0"/>
            </a:br>
            <a:r>
              <a:rPr lang="en-US" sz="1200" dirty="0"/>
              <a:t>12. Volunteer personnel and training expenses directly providing services to crime victims; </a:t>
            </a:r>
            <a:br>
              <a:rPr lang="en-US" sz="1200" dirty="0"/>
            </a:br>
            <a:r>
              <a:rPr lang="en-US" sz="1200" dirty="0"/>
              <a:t> </a:t>
            </a:r>
            <a:br>
              <a:rPr lang="en-US" sz="1200" dirty="0"/>
            </a:br>
            <a:r>
              <a:rPr lang="en-US" sz="1200" dirty="0"/>
              <a:t>13. </a:t>
            </a:r>
            <a:r>
              <a:rPr lang="en-US" sz="1200" b="1" u="sng" dirty="0"/>
              <a:t>Office supplies </a:t>
            </a:r>
            <a:r>
              <a:rPr lang="en-US" sz="1200" dirty="0"/>
              <a:t>for personnel directly involved in providing services for crime victims; </a:t>
            </a:r>
            <a:br>
              <a:rPr lang="en-US" sz="1200" dirty="0"/>
            </a:br>
            <a:r>
              <a:rPr lang="en-US" sz="1200" dirty="0"/>
              <a:t> </a:t>
            </a:r>
            <a:br>
              <a:rPr lang="en-US" sz="1200" dirty="0"/>
            </a:br>
            <a:r>
              <a:rPr lang="en-US" sz="1400" dirty="0"/>
              <a:t>14. </a:t>
            </a:r>
            <a:r>
              <a:rPr lang="en-US" sz="1400" b="1" u="sng" dirty="0"/>
              <a:t>Camera, film, video tape, </a:t>
            </a:r>
            <a:r>
              <a:rPr lang="en-US" sz="1400" dirty="0"/>
              <a:t>VCR recording equipment to support evidence documentation </a:t>
            </a:r>
            <a:r>
              <a:rPr lang="en-US" sz="1400" b="1" u="sng" dirty="0"/>
              <a:t>for domestic violence and sexual assault cases</a:t>
            </a:r>
            <a:r>
              <a:rPr lang="en-US" sz="1400" dirty="0"/>
              <a:t> and viewing of educational materials for victims; </a:t>
            </a:r>
            <a:br>
              <a:rPr lang="en-US" sz="1400" dirty="0"/>
            </a:br>
            <a:r>
              <a:rPr lang="en-US" sz="1200" dirty="0"/>
              <a:t> </a:t>
            </a:r>
            <a:br>
              <a:rPr lang="en-US" sz="1200" dirty="0"/>
            </a:br>
            <a:r>
              <a:rPr lang="en-US" sz="1200" dirty="0"/>
              <a:t>15. Recording or </a:t>
            </a:r>
            <a:r>
              <a:rPr lang="en-US" sz="1200" b="1" u="sng" dirty="0"/>
              <a:t>translation services </a:t>
            </a:r>
            <a:r>
              <a:rPr lang="en-US" sz="1200" dirty="0"/>
              <a:t>directly related to crime victim services; </a:t>
            </a:r>
            <a:br>
              <a:rPr lang="en-US" sz="1200" dirty="0"/>
            </a:br>
            <a:r>
              <a:rPr lang="en-US" sz="1200" dirty="0"/>
              <a:t> </a:t>
            </a:r>
            <a:br>
              <a:rPr lang="en-US" sz="1200" dirty="0"/>
            </a:br>
            <a:endParaRPr lang="en-US" sz="1200" dirty="0"/>
          </a:p>
        </p:txBody>
      </p:sp>
      <p:sp>
        <p:nvSpPr>
          <p:cNvPr id="4" name="Slide Number Placeholder 3"/>
          <p:cNvSpPr>
            <a:spLocks noGrp="1"/>
          </p:cNvSpPr>
          <p:nvPr>
            <p:ph type="sldNum" sz="quarter" idx="11"/>
          </p:nvPr>
        </p:nvSpPr>
        <p:spPr/>
        <p:txBody>
          <a:bodyPr/>
          <a:lstStyle/>
          <a:p>
            <a:fld id="{3DCB23C1-917F-432B-84A3-F570572A0D0D}" type="slidenum">
              <a:rPr lang="en-US" smtClean="0"/>
              <a:t>27</a:t>
            </a:fld>
            <a:endParaRPr lang="en-US"/>
          </a:p>
        </p:txBody>
      </p:sp>
    </p:spTree>
    <p:extLst>
      <p:ext uri="{BB962C8B-B14F-4D97-AF65-F5344CB8AC3E}">
        <p14:creationId xmlns:p14="http://schemas.microsoft.com/office/powerpoint/2010/main" val="128956235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2600" y="228600"/>
            <a:ext cx="2428656" cy="24791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625" y="3048000"/>
            <a:ext cx="5486400" cy="4462760"/>
          </a:xfrm>
          <a:prstGeom prst="rect">
            <a:avLst/>
          </a:prstGeom>
          <a:noFill/>
        </p:spPr>
        <p:txBody>
          <a:bodyPr wrap="square" rtlCol="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50800" dist="38100" dir="16200000" rotWithShape="0">
                    <a:prstClr val="black">
                      <a:alpha val="40000"/>
                    </a:prstClr>
                  </a:outerShdw>
                </a:effectLst>
              </a:rPr>
              <a:t>QUESTIONS?</a:t>
            </a:r>
          </a:p>
          <a:p>
            <a:pPr algn="ctr"/>
            <a:r>
              <a:rPr lang="en-US" sz="2500" i="1" dirty="0" smtClean="0"/>
              <a:t>Call me!</a:t>
            </a:r>
          </a:p>
          <a:p>
            <a:pPr algn="ctr"/>
            <a:endParaRPr lang="en-US" sz="1200" dirty="0" smtClean="0"/>
          </a:p>
          <a:p>
            <a:pPr algn="ctr"/>
            <a:r>
              <a:rPr lang="en-US" sz="2500" dirty="0" smtClean="0"/>
              <a:t>Veronica Swain Kunz</a:t>
            </a:r>
          </a:p>
          <a:p>
            <a:pPr algn="ctr"/>
            <a:r>
              <a:rPr lang="en-US" sz="2200" dirty="0" smtClean="0"/>
              <a:t>Crime Victim Ombudsman</a:t>
            </a:r>
          </a:p>
          <a:p>
            <a:pPr algn="ctr"/>
            <a:endParaRPr lang="en-US" sz="2500" dirty="0" smtClean="0"/>
          </a:p>
          <a:p>
            <a:pPr algn="ctr"/>
            <a:r>
              <a:rPr lang="en-US" sz="2500" dirty="0" smtClean="0"/>
              <a:t>803.734.0357 (office)</a:t>
            </a:r>
          </a:p>
          <a:p>
            <a:pPr algn="ctr"/>
            <a:r>
              <a:rPr lang="en-US" sz="2500" dirty="0" smtClean="0">
                <a:hlinkClick r:id="rId3"/>
              </a:rPr>
              <a:t>VKunz@SCAG.gov</a:t>
            </a:r>
            <a:r>
              <a:rPr lang="en-US" sz="2500" dirty="0" smtClean="0"/>
              <a:t> (Email)</a:t>
            </a:r>
          </a:p>
          <a:p>
            <a:pPr algn="ctr"/>
            <a:r>
              <a:rPr lang="en-US" sz="2500" dirty="0" smtClean="0">
                <a:hlinkClick r:id="rId4"/>
              </a:rPr>
              <a:t>www.CVO.SC.Gov</a:t>
            </a:r>
            <a:r>
              <a:rPr lang="en-US" sz="2500" dirty="0" smtClean="0"/>
              <a:t> (website)</a:t>
            </a:r>
          </a:p>
          <a:p>
            <a:pPr algn="ctr"/>
            <a:endParaRPr lang="en-US" sz="2500" dirty="0" smtClean="0"/>
          </a:p>
          <a:p>
            <a:pPr algn="ctr"/>
            <a:endParaRPr lang="en-US" sz="2500" dirty="0" smtClean="0"/>
          </a:p>
          <a:p>
            <a:endParaRPr lang="en-US" dirty="0"/>
          </a:p>
        </p:txBody>
      </p:sp>
    </p:spTree>
    <p:extLst>
      <p:ext uri="{BB962C8B-B14F-4D97-AF65-F5344CB8AC3E}">
        <p14:creationId xmlns:p14="http://schemas.microsoft.com/office/powerpoint/2010/main" val="40989103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DCB23C1-917F-432B-84A3-F570572A0D0D}" type="slidenum">
              <a:rPr lang="en-US" smtClean="0"/>
              <a:t>3</a:t>
            </a:fld>
            <a:endParaRPr lang="en-US"/>
          </a:p>
        </p:txBody>
      </p:sp>
      <p:sp>
        <p:nvSpPr>
          <p:cNvPr id="6" name="TextBox 5"/>
          <p:cNvSpPr txBox="1"/>
          <p:nvPr/>
        </p:nvSpPr>
        <p:spPr>
          <a:xfrm>
            <a:off x="533400" y="457200"/>
            <a:ext cx="5715000" cy="6186309"/>
          </a:xfrm>
          <a:prstGeom prst="rect">
            <a:avLst/>
          </a:prstGeom>
          <a:noFill/>
        </p:spPr>
        <p:txBody>
          <a:bodyPr wrap="square" rtlCol="0">
            <a:spAutoFit/>
          </a:bodyPr>
          <a:lstStyle/>
          <a:p>
            <a:endParaRPr lang="en-US" altLang="en-US" sz="2000" dirty="0" smtClean="0"/>
          </a:p>
          <a:p>
            <a:endParaRPr lang="en-US" altLang="en-US" sz="2000" dirty="0"/>
          </a:p>
          <a:p>
            <a:pPr marL="114300">
              <a:defRPr/>
            </a:pPr>
            <a:r>
              <a:rPr lang="en-US" sz="2000" b="1" dirty="0"/>
              <a:t>S.C. Code Section 16-3-1510. Definitions</a:t>
            </a:r>
            <a:r>
              <a:rPr lang="en-US" sz="2000" b="1" dirty="0" smtClean="0"/>
              <a:t>.</a:t>
            </a:r>
          </a:p>
          <a:p>
            <a:pPr marL="114300">
              <a:defRPr/>
            </a:pPr>
            <a:endParaRPr lang="en-US" sz="2000" b="1" dirty="0"/>
          </a:p>
          <a:p>
            <a:pPr marL="114300">
              <a:defRPr/>
            </a:pPr>
            <a:r>
              <a:rPr lang="en-US" sz="2000" dirty="0"/>
              <a:t>Victim </a:t>
            </a:r>
            <a:r>
              <a:rPr lang="en-US" sz="2000" b="1" u="sng" dirty="0"/>
              <a:t>DOES NOT INCLUDE </a:t>
            </a:r>
            <a:r>
              <a:rPr lang="en-US" sz="2000" dirty="0"/>
              <a:t>any </a:t>
            </a:r>
            <a:r>
              <a:rPr lang="en-US" sz="2000" dirty="0" smtClean="0"/>
              <a:t>individual</a:t>
            </a:r>
          </a:p>
          <a:p>
            <a:pPr marL="114300">
              <a:defRPr/>
            </a:pPr>
            <a:endParaRPr lang="en-US" sz="2000" dirty="0"/>
          </a:p>
          <a:p>
            <a:pPr marL="457200" indent="-342900">
              <a:buFont typeface="Arial" panose="020B0604020202020204" pitchFamily="34" charset="0"/>
              <a:buChar char="•"/>
              <a:defRPr/>
            </a:pPr>
            <a:r>
              <a:rPr lang="en-US" sz="2000" dirty="0" smtClean="0"/>
              <a:t>who </a:t>
            </a:r>
            <a:r>
              <a:rPr lang="en-US" sz="2000" dirty="0"/>
              <a:t>is the subject of the </a:t>
            </a:r>
            <a:r>
              <a:rPr lang="en-US" sz="2000" dirty="0" smtClean="0"/>
              <a:t>investigation</a:t>
            </a:r>
          </a:p>
          <a:p>
            <a:pPr marL="114300">
              <a:defRPr/>
            </a:pPr>
            <a:endParaRPr lang="en-US" sz="2000" dirty="0"/>
          </a:p>
          <a:p>
            <a:pPr marL="457200" indent="-342900">
              <a:buFont typeface="Arial" panose="020B0604020202020204" pitchFamily="34" charset="0"/>
              <a:buChar char="•"/>
              <a:defRPr/>
            </a:pPr>
            <a:r>
              <a:rPr lang="en-US" sz="2000" dirty="0" smtClean="0"/>
              <a:t>who </a:t>
            </a:r>
            <a:r>
              <a:rPr lang="en-US" sz="2000" dirty="0"/>
              <a:t>is charged with the offense in question</a:t>
            </a:r>
          </a:p>
          <a:p>
            <a:pPr marL="457200" indent="-342900">
              <a:buFont typeface="Arial" panose="020B0604020202020204" pitchFamily="34" charset="0"/>
              <a:buChar char="•"/>
              <a:defRPr/>
            </a:pPr>
            <a:endParaRPr lang="en-US" sz="2000" dirty="0" smtClean="0"/>
          </a:p>
          <a:p>
            <a:pPr marL="457200" indent="-342900">
              <a:buFont typeface="Arial" panose="020B0604020202020204" pitchFamily="34" charset="0"/>
              <a:buChar char="•"/>
              <a:defRPr/>
            </a:pPr>
            <a:r>
              <a:rPr lang="en-US" sz="2000" dirty="0" smtClean="0"/>
              <a:t>who </a:t>
            </a:r>
            <a:r>
              <a:rPr lang="en-US" sz="2000" dirty="0"/>
              <a:t>has been convicted, pled guilty or nolo </a:t>
            </a:r>
            <a:r>
              <a:rPr lang="en-US" sz="2000" dirty="0" err="1" smtClean="0"/>
              <a:t>contendre</a:t>
            </a:r>
            <a:r>
              <a:rPr lang="en-US" sz="2000" dirty="0" smtClean="0"/>
              <a:t> </a:t>
            </a:r>
            <a:r>
              <a:rPr lang="en-US" sz="2000" dirty="0"/>
              <a:t>to the offense in question</a:t>
            </a:r>
          </a:p>
          <a:p>
            <a:pPr marL="457200" indent="-342900">
              <a:buFont typeface="Arial" panose="020B0604020202020204" pitchFamily="34" charset="0"/>
              <a:buChar char="•"/>
              <a:defRPr/>
            </a:pPr>
            <a:endParaRPr lang="en-US" sz="2000" dirty="0" smtClean="0"/>
          </a:p>
          <a:p>
            <a:pPr marL="457200" indent="-342900">
              <a:buFont typeface="Arial" panose="020B0604020202020204" pitchFamily="34" charset="0"/>
              <a:buChar char="•"/>
              <a:defRPr/>
            </a:pPr>
            <a:r>
              <a:rPr lang="en-US" sz="2000" dirty="0" smtClean="0"/>
              <a:t>who </a:t>
            </a:r>
            <a:r>
              <a:rPr lang="en-US" sz="2000" dirty="0"/>
              <a:t>is the spouse, parent, child or lawful </a:t>
            </a:r>
            <a:r>
              <a:rPr lang="en-US" sz="2000" dirty="0" smtClean="0"/>
              <a:t>representative acting </a:t>
            </a:r>
            <a:r>
              <a:rPr lang="en-US" sz="2000" dirty="0"/>
              <a:t>on behalf of the </a:t>
            </a:r>
            <a:r>
              <a:rPr lang="en-US" sz="2000" b="1" u="sng" dirty="0"/>
              <a:t>suspect</a:t>
            </a:r>
          </a:p>
          <a:p>
            <a:pPr marL="457200" indent="-342900">
              <a:buFont typeface="Arial" panose="020B0604020202020204" pitchFamily="34" charset="0"/>
              <a:buChar char="•"/>
              <a:defRPr/>
            </a:pPr>
            <a:endParaRPr lang="en-US" sz="2000" dirty="0" smtClean="0"/>
          </a:p>
          <a:p>
            <a:pPr marL="457200" indent="-342900">
              <a:buFont typeface="Arial" panose="020B0604020202020204" pitchFamily="34" charset="0"/>
              <a:buChar char="•"/>
              <a:defRPr/>
            </a:pPr>
            <a:r>
              <a:rPr lang="en-US" sz="2000" dirty="0" smtClean="0"/>
              <a:t>who </a:t>
            </a:r>
            <a:r>
              <a:rPr lang="en-US" sz="2000" dirty="0"/>
              <a:t>was imprisoned or engaged in an illegal act </a:t>
            </a:r>
            <a:r>
              <a:rPr lang="en-US" sz="2000" dirty="0" smtClean="0"/>
              <a:t>at the </a:t>
            </a:r>
            <a:r>
              <a:rPr lang="en-US" sz="2000" dirty="0"/>
              <a:t>time of the offense</a:t>
            </a:r>
          </a:p>
          <a:p>
            <a:pPr marL="285750" indent="-285750">
              <a:buFont typeface="Arial" panose="020B0604020202020204" pitchFamily="34" charset="0"/>
              <a:buChar char="•"/>
            </a:pPr>
            <a:endParaRPr lang="en-US" dirty="0"/>
          </a:p>
          <a:p>
            <a:endParaRPr lang="en-US" dirty="0"/>
          </a:p>
        </p:txBody>
      </p:sp>
      <p:sp>
        <p:nvSpPr>
          <p:cNvPr id="7" name="Title 1"/>
          <p:cNvSpPr>
            <a:spLocks noGrp="1"/>
          </p:cNvSpPr>
          <p:nvPr>
            <p:ph type="title"/>
          </p:nvPr>
        </p:nvSpPr>
        <p:spPr>
          <a:xfrm>
            <a:off x="1447800" y="152400"/>
            <a:ext cx="6096000" cy="762000"/>
          </a:xfrm>
          <a:solidFill>
            <a:schemeClr val="tx1"/>
          </a:solidFill>
        </p:spPr>
        <p:txBody>
          <a:bodyPr>
            <a:normAutofit fontScale="90000"/>
          </a:bodyPr>
          <a:lstStyle/>
          <a:p>
            <a:pPr eaLnBrk="1" hangingPunct="1"/>
            <a:r>
              <a:rPr lang="en-US"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Who is not a crime victim?</a:t>
            </a:r>
            <a:endParaRPr lang="en-US" altLang="en-US" sz="4400"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95400"/>
            <a:ext cx="2702946" cy="3752850"/>
          </a:xfrm>
          <a:prstGeom prst="rect">
            <a:avLst/>
          </a:prstGeom>
        </p:spPr>
      </p:pic>
    </p:spTree>
    <p:extLst>
      <p:ext uri="{BB962C8B-B14F-4D97-AF65-F5344CB8AC3E}">
        <p14:creationId xmlns:p14="http://schemas.microsoft.com/office/powerpoint/2010/main" val="12292914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153400" cy="5943600"/>
          </a:xfrm>
        </p:spPr>
        <p:txBody>
          <a:bodyPr>
            <a:normAutofit/>
          </a:bodyPr>
          <a:lstStyle/>
          <a:p>
            <a:pPr marL="0" indent="0" algn="ctr">
              <a:buNone/>
            </a:pPr>
            <a:r>
              <a:rPr lang="en-US" sz="2200" b="1" dirty="0" smtClean="0"/>
              <a:t>SOUTH CAROLINA CONSTITUTION </a:t>
            </a:r>
          </a:p>
          <a:p>
            <a:pPr marL="0" indent="0" algn="ctr">
              <a:buNone/>
            </a:pPr>
            <a:r>
              <a:rPr lang="en-US" b="1" dirty="0" smtClean="0"/>
              <a:t>ARTICLE </a:t>
            </a:r>
            <a:r>
              <a:rPr lang="en-US" b="1" dirty="0"/>
              <a:t>I.</a:t>
            </a:r>
            <a:endParaRPr lang="en-US" dirty="0"/>
          </a:p>
          <a:p>
            <a:pPr marL="0" indent="0">
              <a:buNone/>
            </a:pPr>
            <a:r>
              <a:rPr lang="en-US" b="1" dirty="0" smtClean="0"/>
              <a:t>SECTION </a:t>
            </a:r>
            <a:r>
              <a:rPr lang="en-US" b="1" dirty="0"/>
              <a:t>24.  </a:t>
            </a:r>
            <a:r>
              <a:rPr lang="en-US" dirty="0"/>
              <a:t>Victims’ Bill of Rights.</a:t>
            </a:r>
          </a:p>
          <a:p>
            <a:pPr marL="0" indent="0">
              <a:buNone/>
            </a:pPr>
            <a:r>
              <a:rPr lang="en-US" dirty="0"/>
              <a:t>(</a:t>
            </a:r>
            <a:r>
              <a:rPr lang="en-US" dirty="0" smtClean="0"/>
              <a:t>A)  To </a:t>
            </a:r>
            <a:r>
              <a:rPr lang="en-US" dirty="0"/>
              <a:t>preserve and protect victims’ rights to justice and due process regardless of race, sex, age, religion, or economic status, victims of crime have the right to:</a:t>
            </a:r>
          </a:p>
          <a:p>
            <a:pPr marL="514350" indent="-285750">
              <a:buNone/>
            </a:pPr>
            <a:r>
              <a:rPr lang="en-US" dirty="0"/>
              <a:t>(</a:t>
            </a:r>
            <a:r>
              <a:rPr lang="en-US" dirty="0" smtClean="0"/>
              <a:t>1)</a:t>
            </a:r>
            <a:r>
              <a:rPr lang="en-US" dirty="0"/>
              <a:t> </a:t>
            </a:r>
            <a:r>
              <a:rPr lang="en-US" dirty="0" smtClean="0"/>
              <a:t>be </a:t>
            </a:r>
            <a:r>
              <a:rPr lang="en-US" dirty="0"/>
              <a:t>treated with </a:t>
            </a:r>
            <a:r>
              <a:rPr lang="en-US" b="1" dirty="0"/>
              <a:t>fairness, respect, and dignity</a:t>
            </a:r>
            <a:r>
              <a:rPr lang="en-US" dirty="0"/>
              <a:t>, and to be </a:t>
            </a:r>
            <a:r>
              <a:rPr lang="en-US" b="1" dirty="0"/>
              <a:t>free from intimidation, harassment, or abuse</a:t>
            </a:r>
            <a:r>
              <a:rPr lang="en-US" dirty="0"/>
              <a:t>, throughout the criminal and juvenile justice process, and informed of the victim’s constitutional rights, provided by statute;</a:t>
            </a:r>
          </a:p>
          <a:p>
            <a:pPr marL="514350" indent="-285750">
              <a:buNone/>
            </a:pPr>
            <a:r>
              <a:rPr lang="en-US" dirty="0"/>
              <a:t>(</a:t>
            </a:r>
            <a:r>
              <a:rPr lang="en-US" dirty="0" smtClean="0"/>
              <a:t>2)  be </a:t>
            </a:r>
            <a:r>
              <a:rPr lang="en-US" dirty="0"/>
              <a:t>reasonably informed when the accused or convicted person is </a:t>
            </a:r>
            <a:r>
              <a:rPr lang="en-US" b="1" dirty="0"/>
              <a:t>arrested, released </a:t>
            </a:r>
            <a:r>
              <a:rPr lang="en-US" dirty="0"/>
              <a:t>from custody, or has </a:t>
            </a:r>
            <a:r>
              <a:rPr lang="en-US" b="1" dirty="0"/>
              <a:t>escaped</a:t>
            </a:r>
            <a:r>
              <a:rPr lang="en-US" dirty="0"/>
              <a:t>;</a:t>
            </a:r>
          </a:p>
          <a:p>
            <a:pPr marL="514350" indent="-285750">
              <a:buNone/>
            </a:pPr>
            <a:r>
              <a:rPr lang="en-US" dirty="0"/>
              <a:t>(</a:t>
            </a:r>
            <a:r>
              <a:rPr lang="en-US" dirty="0" smtClean="0"/>
              <a:t>3)  be </a:t>
            </a:r>
            <a:r>
              <a:rPr lang="en-US" b="1" dirty="0"/>
              <a:t>informed of and present at any criminal proceedings</a:t>
            </a:r>
            <a:r>
              <a:rPr lang="en-US" dirty="0"/>
              <a:t> which are dispositive of the charges where the defendant has the right to be present;</a:t>
            </a:r>
          </a:p>
          <a:p>
            <a:pPr marL="514350" indent="-285750">
              <a:buNone/>
            </a:pPr>
            <a:r>
              <a:rPr lang="en-US" dirty="0"/>
              <a:t>(</a:t>
            </a:r>
            <a:r>
              <a:rPr lang="en-US" dirty="0" smtClean="0"/>
              <a:t>4)  be </a:t>
            </a:r>
            <a:r>
              <a:rPr lang="en-US" dirty="0"/>
              <a:t>reasonably </a:t>
            </a:r>
            <a:r>
              <a:rPr lang="en-US" b="1" dirty="0"/>
              <a:t>informed </a:t>
            </a:r>
            <a:r>
              <a:rPr lang="en-US" dirty="0"/>
              <a:t>of and be allowed to submit either a written or oral </a:t>
            </a:r>
            <a:r>
              <a:rPr lang="en-US" b="1" dirty="0"/>
              <a:t>statement at all hearings affecting bond or bail;</a:t>
            </a:r>
          </a:p>
          <a:p>
            <a:pPr marL="228600" indent="0">
              <a:buNone/>
            </a:pPr>
            <a:r>
              <a:rPr lang="en-US" dirty="0"/>
              <a:t>(</a:t>
            </a:r>
            <a:r>
              <a:rPr lang="en-US" dirty="0" smtClean="0"/>
              <a:t>5)  be </a:t>
            </a:r>
            <a:r>
              <a:rPr lang="en-US" b="1" dirty="0"/>
              <a:t>heard at any proceeding </a:t>
            </a:r>
            <a:r>
              <a:rPr lang="en-US" dirty="0"/>
              <a:t>involving a post‑arrest release decision, a plea, or sentencing;</a:t>
            </a:r>
          </a:p>
          <a:p>
            <a:pPr marL="514350" indent="-285750">
              <a:buNone/>
            </a:pPr>
            <a:r>
              <a:rPr lang="en-US" dirty="0"/>
              <a:t>(</a:t>
            </a:r>
            <a:r>
              <a:rPr lang="en-US" dirty="0" smtClean="0"/>
              <a:t>6)  be </a:t>
            </a:r>
            <a:r>
              <a:rPr lang="en-US" dirty="0"/>
              <a:t>reasonably </a:t>
            </a:r>
            <a:r>
              <a:rPr lang="en-US" b="1" dirty="0"/>
              <a:t>protected from the accused</a:t>
            </a:r>
            <a:r>
              <a:rPr lang="en-US" dirty="0"/>
              <a:t> or persons acting on his behalf throughout the criminal justice process;</a:t>
            </a:r>
          </a:p>
          <a:p>
            <a:pPr marL="628650" indent="-400050"/>
            <a:endParaRPr lang="en-US" dirty="0"/>
          </a:p>
        </p:txBody>
      </p:sp>
      <p:sp>
        <p:nvSpPr>
          <p:cNvPr id="4" name="Slide Number Placeholder 3"/>
          <p:cNvSpPr>
            <a:spLocks noGrp="1"/>
          </p:cNvSpPr>
          <p:nvPr>
            <p:ph type="sldNum" sz="quarter" idx="11"/>
          </p:nvPr>
        </p:nvSpPr>
        <p:spPr/>
        <p:txBody>
          <a:bodyPr/>
          <a:lstStyle/>
          <a:p>
            <a:fld id="{3DCB23C1-917F-432B-84A3-F570572A0D0D}" type="slidenum">
              <a:rPr lang="en-US" smtClean="0"/>
              <a:t>4</a:t>
            </a:fld>
            <a:endParaRPr lang="en-US"/>
          </a:p>
        </p:txBody>
      </p:sp>
    </p:spTree>
    <p:extLst>
      <p:ext uri="{BB962C8B-B14F-4D97-AF65-F5344CB8AC3E}">
        <p14:creationId xmlns:p14="http://schemas.microsoft.com/office/powerpoint/2010/main" val="30429767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467600" cy="5714999"/>
          </a:xfrm>
        </p:spPr>
        <p:txBody>
          <a:bodyPr>
            <a:normAutofit fontScale="92500" lnSpcReduction="20000"/>
          </a:bodyPr>
          <a:lstStyle/>
          <a:p>
            <a:pPr marL="514350" indent="-285750">
              <a:buNone/>
            </a:pPr>
            <a:r>
              <a:rPr lang="en-US" sz="2300" b="1" dirty="0"/>
              <a:t>SOUTH CAROLINA CONSTITUTION </a:t>
            </a:r>
            <a:r>
              <a:rPr lang="en-US" sz="2300" b="1" dirty="0" smtClean="0"/>
              <a:t> (cont’d)</a:t>
            </a:r>
          </a:p>
          <a:p>
            <a:pPr marL="514350" indent="-285750">
              <a:buNone/>
            </a:pPr>
            <a:endParaRPr lang="en-US" b="1" dirty="0"/>
          </a:p>
          <a:p>
            <a:pPr marL="742950" indent="-742950">
              <a:buNone/>
            </a:pPr>
            <a:r>
              <a:rPr lang="en-US" sz="2200" dirty="0" smtClean="0"/>
              <a:t>(</a:t>
            </a:r>
            <a:r>
              <a:rPr lang="en-US" sz="2200" dirty="0"/>
              <a:t>7)  </a:t>
            </a:r>
            <a:r>
              <a:rPr lang="en-US" sz="2200" b="1" dirty="0"/>
              <a:t>confer with the prosecution</a:t>
            </a:r>
            <a:r>
              <a:rPr lang="en-US" sz="2200" dirty="0"/>
              <a:t>, after the crime against the victim has been charged, before the trial or before any disposition and informed of the disposition;</a:t>
            </a:r>
          </a:p>
          <a:p>
            <a:pPr marL="742950" indent="-742950">
              <a:buNone/>
            </a:pPr>
            <a:r>
              <a:rPr lang="en-US" sz="2200" dirty="0"/>
              <a:t>(8)  have reasonable </a:t>
            </a:r>
            <a:r>
              <a:rPr lang="en-US" sz="2200" b="1" dirty="0"/>
              <a:t>access</a:t>
            </a:r>
            <a:r>
              <a:rPr lang="en-US" sz="2200" dirty="0"/>
              <a:t> after the conclusion of the criminal investigation </a:t>
            </a:r>
            <a:r>
              <a:rPr lang="en-US" sz="2200" b="1" dirty="0"/>
              <a:t>to all documents relating to the crime </a:t>
            </a:r>
            <a:r>
              <a:rPr lang="en-US" sz="2200" dirty="0"/>
              <a:t>against the victim </a:t>
            </a:r>
            <a:r>
              <a:rPr lang="en-US" sz="2200" b="1" dirty="0"/>
              <a:t>before trial</a:t>
            </a:r>
            <a:r>
              <a:rPr lang="en-US" sz="2200" dirty="0"/>
              <a:t>;</a:t>
            </a:r>
          </a:p>
          <a:p>
            <a:pPr marL="742950" indent="-742950">
              <a:buNone/>
            </a:pPr>
            <a:r>
              <a:rPr lang="en-US" sz="2200" dirty="0"/>
              <a:t>(9)  receive prompt and full </a:t>
            </a:r>
            <a:r>
              <a:rPr lang="en-US" sz="2200" b="1" dirty="0"/>
              <a:t>restitution</a:t>
            </a:r>
            <a:r>
              <a:rPr lang="en-US" sz="2200" dirty="0"/>
              <a:t> from the person or persons convicted of the criminal conduct that caused the victim’s loss or injury, including both adult and juvenile offenders;</a:t>
            </a:r>
          </a:p>
          <a:p>
            <a:pPr marL="742950" indent="-742950">
              <a:buNone/>
            </a:pPr>
            <a:r>
              <a:rPr lang="en-US" sz="2200" dirty="0"/>
              <a:t>(10)  be </a:t>
            </a:r>
            <a:r>
              <a:rPr lang="en-US" sz="2200" b="1" dirty="0"/>
              <a:t>informed</a:t>
            </a:r>
            <a:r>
              <a:rPr lang="en-US" sz="2200" dirty="0"/>
              <a:t> of any proceeding when any </a:t>
            </a:r>
            <a:r>
              <a:rPr lang="en-US" sz="2200" b="1" dirty="0"/>
              <a:t>post‑conviction action</a:t>
            </a:r>
            <a:r>
              <a:rPr lang="en-US" sz="2200" dirty="0"/>
              <a:t> is being considered, and be present at any post‑conviction hearing involving a </a:t>
            </a:r>
            <a:r>
              <a:rPr lang="en-US" sz="2200" b="1" dirty="0"/>
              <a:t>post‑conviction release</a:t>
            </a:r>
            <a:r>
              <a:rPr lang="en-US" sz="2200" dirty="0"/>
              <a:t> decision;</a:t>
            </a:r>
          </a:p>
          <a:p>
            <a:pPr marL="742950" indent="-742950">
              <a:buNone/>
            </a:pPr>
            <a:r>
              <a:rPr lang="en-US" sz="2200" dirty="0"/>
              <a:t>(11)  a </a:t>
            </a:r>
            <a:r>
              <a:rPr lang="en-US" sz="2200" b="1" dirty="0"/>
              <a:t>reasonable disposition</a:t>
            </a:r>
            <a:r>
              <a:rPr lang="en-US" sz="2200" dirty="0"/>
              <a:t> and </a:t>
            </a:r>
            <a:r>
              <a:rPr lang="en-US" sz="2200" b="1" dirty="0"/>
              <a:t>prompt and final conclusion</a:t>
            </a:r>
            <a:r>
              <a:rPr lang="en-US" sz="2200" dirty="0"/>
              <a:t> of </a:t>
            </a:r>
            <a:r>
              <a:rPr lang="en-US" sz="2200" dirty="0" smtClean="0"/>
              <a:t>the </a:t>
            </a:r>
            <a:r>
              <a:rPr lang="en-US" sz="2200" dirty="0"/>
              <a:t>case;</a:t>
            </a:r>
          </a:p>
          <a:p>
            <a:pPr marL="742950" indent="-742950">
              <a:buNone/>
            </a:pPr>
            <a:r>
              <a:rPr lang="en-US" sz="2200" dirty="0"/>
              <a:t>(12)  have all rules governing criminal procedure and the admissibility of evidence in all criminal proceedings protect victims’ rights and have these rules subject to amendment or repeal by the legislature to ensure protection of these rights.</a:t>
            </a:r>
          </a:p>
          <a:p>
            <a:pPr marL="628650" indent="-628650"/>
            <a:endParaRPr lang="en-US" dirty="0"/>
          </a:p>
        </p:txBody>
      </p:sp>
      <p:sp>
        <p:nvSpPr>
          <p:cNvPr id="4" name="Slide Number Placeholder 3"/>
          <p:cNvSpPr>
            <a:spLocks noGrp="1"/>
          </p:cNvSpPr>
          <p:nvPr>
            <p:ph type="sldNum" sz="quarter" idx="11"/>
          </p:nvPr>
        </p:nvSpPr>
        <p:spPr/>
        <p:txBody>
          <a:bodyPr/>
          <a:lstStyle/>
          <a:p>
            <a:fld id="{3DCB23C1-917F-432B-84A3-F570572A0D0D}" type="slidenum">
              <a:rPr lang="en-US" smtClean="0"/>
              <a:t>5</a:t>
            </a:fld>
            <a:endParaRPr lang="en-US"/>
          </a:p>
        </p:txBody>
      </p:sp>
    </p:spTree>
    <p:extLst>
      <p:ext uri="{BB962C8B-B14F-4D97-AF65-F5344CB8AC3E}">
        <p14:creationId xmlns:p14="http://schemas.microsoft.com/office/powerpoint/2010/main" val="83834862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696200" cy="4876800"/>
          </a:xfrm>
        </p:spPr>
        <p:txBody>
          <a:bodyPr/>
          <a:lstStyle/>
          <a:p>
            <a:pPr marL="533400" indent="-419100">
              <a:lnSpc>
                <a:spcPct val="90000"/>
              </a:lnSpc>
              <a:buNone/>
              <a:defRPr/>
            </a:pPr>
            <a:r>
              <a:rPr lang="en-US" b="1" u="sng" dirty="0"/>
              <a:t>S.C. Code Section 16-3-1400. Definition.</a:t>
            </a:r>
          </a:p>
          <a:p>
            <a:pPr marL="533400" indent="-419100">
              <a:lnSpc>
                <a:spcPct val="90000"/>
              </a:lnSpc>
              <a:buNone/>
              <a:defRPr/>
            </a:pPr>
            <a:r>
              <a:rPr lang="en-US" dirty="0"/>
              <a:t>For purposes of this article</a:t>
            </a:r>
            <a:r>
              <a:rPr lang="en-US" dirty="0" smtClean="0"/>
              <a:t>:</a:t>
            </a:r>
          </a:p>
          <a:p>
            <a:pPr marL="533400" indent="-419100">
              <a:lnSpc>
                <a:spcPct val="90000"/>
              </a:lnSpc>
              <a:buNone/>
              <a:defRPr/>
            </a:pPr>
            <a:endParaRPr lang="en-US" sz="1400" dirty="0"/>
          </a:p>
          <a:p>
            <a:pPr marL="533400" indent="-419100">
              <a:lnSpc>
                <a:spcPct val="90000"/>
              </a:lnSpc>
              <a:buNone/>
              <a:defRPr/>
            </a:pPr>
            <a:r>
              <a:rPr lang="en-US" dirty="0"/>
              <a:t>	(1)  “Victim Service Provider” means a person:</a:t>
            </a:r>
          </a:p>
          <a:p>
            <a:pPr marL="1119188" lvl="2" indent="-342900">
              <a:lnSpc>
                <a:spcPct val="90000"/>
              </a:lnSpc>
              <a:buFont typeface="Arial" charset="0"/>
              <a:buAutoNum type="alphaLcParenBoth"/>
              <a:defRPr/>
            </a:pPr>
            <a:r>
              <a:rPr lang="en-US" sz="1800" dirty="0"/>
              <a:t>Who is employed by a local government or state agency and whose job duties involve providing victim assistance as mandated by South Carolina law or</a:t>
            </a:r>
          </a:p>
          <a:p>
            <a:pPr marL="1119188" lvl="2" indent="-342900">
              <a:lnSpc>
                <a:spcPct val="90000"/>
              </a:lnSpc>
              <a:buFont typeface="Arial" charset="0"/>
              <a:buAutoNum type="alphaLcParenBoth"/>
              <a:defRPr/>
            </a:pPr>
            <a:r>
              <a:rPr lang="en-US" sz="1800" dirty="0"/>
              <a:t>Whose job duties involve providing direct services to victims and who is employed by and organization that is incorporated in South Carolina, holds a certificate of authority in South Carolina, or is registered as a charitable organization in South Carolina, and the organization’s mission is victim assistance or advocacy and the organization is privately funded or receives funds from federal, state, or local governments to provide services to victims.  </a:t>
            </a:r>
            <a:endParaRPr lang="en-US" sz="1800" dirty="0" smtClean="0"/>
          </a:p>
          <a:p>
            <a:pPr marL="1119188" lvl="2" indent="-342900">
              <a:lnSpc>
                <a:spcPct val="90000"/>
              </a:lnSpc>
              <a:buFont typeface="Arial" charset="0"/>
              <a:buAutoNum type="alphaLcParenBoth"/>
              <a:defRPr/>
            </a:pPr>
            <a:endParaRPr lang="en-US" sz="1500" dirty="0"/>
          </a:p>
          <a:p>
            <a:pPr marL="1119188" lvl="2" indent="-342900">
              <a:lnSpc>
                <a:spcPct val="90000"/>
              </a:lnSpc>
              <a:buNone/>
              <a:defRPr/>
            </a:pPr>
            <a:r>
              <a:rPr lang="en-US" sz="1800" b="1" i="1" u="sng" dirty="0"/>
              <a:t>Victim Service Provider does not include</a:t>
            </a:r>
            <a:r>
              <a:rPr lang="en-US" sz="1800" dirty="0"/>
              <a:t> a municipal court judge, magistrates court judge, circuit court judge, special circuit court judge, or family court judge.</a:t>
            </a:r>
          </a:p>
          <a:p>
            <a:endParaRPr lang="en-US" dirty="0"/>
          </a:p>
        </p:txBody>
      </p:sp>
      <p:sp>
        <p:nvSpPr>
          <p:cNvPr id="4" name="Slide Number Placeholder 3"/>
          <p:cNvSpPr>
            <a:spLocks noGrp="1"/>
          </p:cNvSpPr>
          <p:nvPr>
            <p:ph type="sldNum" sz="quarter" idx="11"/>
          </p:nvPr>
        </p:nvSpPr>
        <p:spPr/>
        <p:txBody>
          <a:bodyPr/>
          <a:lstStyle/>
          <a:p>
            <a:fld id="{3DCB23C1-917F-432B-84A3-F570572A0D0D}" type="slidenum">
              <a:rPr lang="en-US" smtClean="0"/>
              <a:t>6</a:t>
            </a:fld>
            <a:endParaRPr lang="en-US"/>
          </a:p>
        </p:txBody>
      </p:sp>
      <p:sp>
        <p:nvSpPr>
          <p:cNvPr id="5" name="Rectangle 2"/>
          <p:cNvSpPr>
            <a:spLocks noGrp="1"/>
          </p:cNvSpPr>
          <p:nvPr>
            <p:ph type="title"/>
          </p:nvPr>
        </p:nvSpPr>
        <p:spPr>
          <a:xfrm>
            <a:off x="1219200" y="457200"/>
            <a:ext cx="6781800" cy="838200"/>
          </a:xfrm>
          <a:solidFill>
            <a:schemeClr val="bg1"/>
          </a:solidFill>
          <a:ln w="38100">
            <a:solidFill>
              <a:schemeClr val="tx1"/>
            </a:solidFill>
          </a:ln>
          <a:extLst/>
        </p:spPr>
        <p:txBody>
          <a:bodyPr rtlCol="0">
            <a:normAutofit/>
          </a:bodyPr>
          <a:lstStyle/>
          <a:p>
            <a:pPr algn="ctr" eaLnBrk="1" fontAlgn="auto" hangingPunct="1">
              <a:spcAft>
                <a:spcPts val="0"/>
              </a:spcAft>
              <a:defRPr/>
            </a:pPr>
            <a:r>
              <a:rPr lang="en-US" sz="3200" b="1" dirty="0" smtClean="0">
                <a:solidFill>
                  <a:schemeClr val="tx1">
                    <a:lumMod val="85000"/>
                    <a:lumOff val="15000"/>
                  </a:schemeClr>
                </a:solidFill>
              </a:rPr>
              <a:t>Victim Service Provider (VSP)</a:t>
            </a:r>
          </a:p>
        </p:txBody>
      </p:sp>
    </p:spTree>
    <p:extLst>
      <p:ext uri="{BB962C8B-B14F-4D97-AF65-F5344CB8AC3E}">
        <p14:creationId xmlns:p14="http://schemas.microsoft.com/office/powerpoint/2010/main" val="252418993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924800" cy="5714999"/>
          </a:xfrm>
        </p:spPr>
        <p:txBody>
          <a:bodyPr/>
          <a:lstStyle/>
          <a:p>
            <a:pPr marL="0" indent="0">
              <a:buNone/>
            </a:pPr>
            <a:r>
              <a:rPr lang="en-US" sz="2200" dirty="0"/>
              <a:t>S.C. Code Ann. Section 16-3-1620(D), </a:t>
            </a:r>
            <a:r>
              <a:rPr lang="en-US" sz="2200" dirty="0" smtClean="0"/>
              <a:t>public </a:t>
            </a:r>
            <a:r>
              <a:rPr lang="en-US" sz="2200" dirty="0"/>
              <a:t>victim assistance programs </a:t>
            </a:r>
            <a:r>
              <a:rPr lang="en-US" sz="2200" u="sng" dirty="0"/>
              <a:t>shall ensure that all victim service providers</a:t>
            </a:r>
            <a:r>
              <a:rPr lang="en-US" sz="2200" dirty="0"/>
              <a:t> employed in their respective offices </a:t>
            </a:r>
            <a:r>
              <a:rPr lang="en-US" sz="2200" u="sng" dirty="0"/>
              <a:t>are certified</a:t>
            </a:r>
            <a:r>
              <a:rPr lang="en-US" sz="2200" dirty="0"/>
              <a:t> through the Office of Victim Services Education and Certification </a:t>
            </a:r>
            <a:r>
              <a:rPr lang="en-US" sz="2200" dirty="0" smtClean="0"/>
              <a:t>(OVSEC) within </a:t>
            </a:r>
            <a:r>
              <a:rPr lang="en-US" sz="2200" dirty="0"/>
              <a:t>the Crime Victims’ Ombudsman</a:t>
            </a:r>
            <a:r>
              <a:rPr lang="en-US" sz="2200" dirty="0" smtClean="0"/>
              <a:t>.</a:t>
            </a: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DCB23C1-917F-432B-84A3-F570572A0D0D}" type="slidenum">
              <a:rPr lang="en-US" smtClean="0"/>
              <a:t>7</a:t>
            </a:fld>
            <a:endParaRPr lang="en-US"/>
          </a:p>
        </p:txBody>
      </p:sp>
      <p:sp>
        <p:nvSpPr>
          <p:cNvPr id="5" name="Title 1"/>
          <p:cNvSpPr>
            <a:spLocks noGrp="1"/>
          </p:cNvSpPr>
          <p:nvPr>
            <p:ph type="title"/>
          </p:nvPr>
        </p:nvSpPr>
        <p:spPr>
          <a:xfrm>
            <a:off x="914400" y="533400"/>
            <a:ext cx="6934200" cy="990600"/>
          </a:xfrm>
          <a:solidFill>
            <a:schemeClr val="tx1"/>
          </a:solidFill>
          <a:ln>
            <a:solidFill>
              <a:schemeClr val="tx1"/>
            </a:solidFill>
            <a:prstDash val="solid"/>
          </a:ln>
        </p:spPr>
        <p:txBody>
          <a:bodyPr>
            <a:normAutofit fontScale="90000"/>
          </a:bodyPr>
          <a:lstStyle/>
          <a:p>
            <a:pPr algn="ctr"/>
            <a:r>
              <a:rPr lang="en-US"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Victim Service Providers</a:t>
            </a:r>
            <a:br>
              <a:rPr lang="en-US"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Training Requirements</a:t>
            </a:r>
            <a:endParaRPr lang="en-US"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0" name="Picture 2" descr="C:\Users\vkunz.BCBAD\AppData\Local\Microsoft\Windows\Temporary Internet Files\Content.IE5\ZRC2PRCS\MC90043699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591800"/>
            <a:ext cx="2181225" cy="2805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0525" y="4038600"/>
            <a:ext cx="3810000" cy="1723549"/>
          </a:xfrm>
          <a:prstGeom prst="rect">
            <a:avLst/>
          </a:prstGeom>
          <a:solidFill>
            <a:schemeClr val="bg1"/>
          </a:solidFill>
          <a:ln w="38100">
            <a:solidFill>
              <a:schemeClr val="tx1"/>
            </a:solidFill>
          </a:ln>
        </p:spPr>
        <p:txBody>
          <a:bodyPr wrap="square" rtlCol="0">
            <a:spAutoFit/>
          </a:bodyPr>
          <a:lstStyle/>
          <a:p>
            <a:pPr algn="ctr"/>
            <a:r>
              <a:rPr lang="en-US" sz="2200" dirty="0" smtClean="0"/>
              <a:t>VSP Training</a:t>
            </a:r>
            <a:endParaRPr lang="en-US" sz="2200" b="1" dirty="0" smtClean="0">
              <a:solidFill>
                <a:srgbClr val="FF0000"/>
              </a:solidFill>
            </a:endParaRPr>
          </a:p>
          <a:p>
            <a:pPr algn="ctr"/>
            <a:r>
              <a:rPr lang="en-US" sz="2200" dirty="0" smtClean="0"/>
              <a:t>Kim Hamm</a:t>
            </a:r>
          </a:p>
          <a:p>
            <a:pPr algn="ctr"/>
            <a:r>
              <a:rPr lang="en-US" sz="2200" dirty="0" smtClean="0"/>
              <a:t>803-734-0794</a:t>
            </a:r>
          </a:p>
          <a:p>
            <a:pPr algn="ctr"/>
            <a:r>
              <a:rPr lang="en-US" sz="2200" u="sng" dirty="0" smtClean="0">
                <a:solidFill>
                  <a:srgbClr val="0070C0"/>
                </a:solidFill>
              </a:rPr>
              <a:t>Khamm@scag.gov</a:t>
            </a:r>
          </a:p>
          <a:p>
            <a:endParaRPr lang="en-US" dirty="0"/>
          </a:p>
        </p:txBody>
      </p:sp>
    </p:spTree>
    <p:extLst>
      <p:ext uri="{BB962C8B-B14F-4D97-AF65-F5344CB8AC3E}">
        <p14:creationId xmlns:p14="http://schemas.microsoft.com/office/powerpoint/2010/main" val="23226775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823" y="838200"/>
            <a:ext cx="4267200" cy="5410199"/>
          </a:xfrm>
          <a:solidFill>
            <a:schemeClr val="bg1"/>
          </a:solidFill>
          <a:ln w="19050">
            <a:solidFill>
              <a:schemeClr val="tx1"/>
            </a:solidFill>
          </a:ln>
        </p:spPr>
        <p:txBody>
          <a:bodyPr>
            <a:normAutofit fontScale="25000" lnSpcReduction="20000"/>
          </a:bodyPr>
          <a:lstStyle/>
          <a:p>
            <a:pPr marL="0" indent="0">
              <a:buNone/>
            </a:pPr>
            <a:endParaRPr lang="en-US" sz="8800" dirty="0" smtClean="0"/>
          </a:p>
          <a:p>
            <a:pPr marL="0" indent="0">
              <a:buNone/>
            </a:pPr>
            <a:r>
              <a:rPr lang="en-US" sz="8800" dirty="0" smtClean="0"/>
              <a:t>1.  VSPs, </a:t>
            </a:r>
            <a:r>
              <a:rPr lang="en-US" sz="8800" b="1" u="sng" dirty="0" smtClean="0"/>
              <a:t>LEVAs</a:t>
            </a:r>
            <a:r>
              <a:rPr lang="en-US" sz="8800" b="1" dirty="0" smtClean="0"/>
              <a:t> - Liaison</a:t>
            </a:r>
          </a:p>
          <a:p>
            <a:pPr marL="0" indent="0">
              <a:buNone/>
            </a:pPr>
            <a:endParaRPr lang="en-US" sz="5500" dirty="0" smtClean="0"/>
          </a:p>
          <a:p>
            <a:pPr marL="0" indent="0">
              <a:buNone/>
            </a:pPr>
            <a:r>
              <a:rPr lang="en-US" sz="7200" b="1" u="sng" dirty="0" smtClean="0"/>
              <a:t>Training/ Certification Requirements:</a:t>
            </a:r>
          </a:p>
          <a:p>
            <a:pPr marL="285750" indent="0">
              <a:buNone/>
            </a:pPr>
            <a:r>
              <a:rPr lang="en-US" sz="8000" b="1" dirty="0" smtClean="0">
                <a:solidFill>
                  <a:srgbClr val="FF0000"/>
                </a:solidFill>
              </a:rPr>
              <a:t>Year 1:  15 hours of training:</a:t>
            </a:r>
          </a:p>
          <a:p>
            <a:pPr marL="285750" indent="0">
              <a:buNone/>
            </a:pPr>
            <a:r>
              <a:rPr lang="en-US" sz="5500" dirty="0" smtClean="0"/>
              <a:t/>
            </a:r>
            <a:br>
              <a:rPr lang="en-US" sz="5500" dirty="0" smtClean="0"/>
            </a:br>
            <a:r>
              <a:rPr lang="en-US" sz="6400" dirty="0" smtClean="0"/>
              <a:t>1</a:t>
            </a:r>
            <a:r>
              <a:rPr lang="en-US" sz="6400" dirty="0"/>
              <a:t>. </a:t>
            </a:r>
            <a:r>
              <a:rPr lang="en-US" sz="6400" b="1" dirty="0"/>
              <a:t>SC Victims' Rights/Compliance/Statutes</a:t>
            </a:r>
          </a:p>
          <a:p>
            <a:pPr marL="285750" indent="0">
              <a:buNone/>
            </a:pPr>
            <a:r>
              <a:rPr lang="en-US" sz="5500" dirty="0" smtClean="0"/>
              <a:t>        3 </a:t>
            </a:r>
            <a:r>
              <a:rPr lang="en-US" sz="5500" dirty="0"/>
              <a:t>hours</a:t>
            </a:r>
          </a:p>
          <a:p>
            <a:pPr marL="285750" indent="0">
              <a:buNone/>
            </a:pPr>
            <a:r>
              <a:rPr lang="en-US" sz="6400" b="1" dirty="0"/>
              <a:t>2. Compensation Fund/SOVA</a:t>
            </a:r>
          </a:p>
          <a:p>
            <a:pPr marL="285750" indent="0">
              <a:buNone/>
            </a:pPr>
            <a:r>
              <a:rPr lang="en-US" sz="5500" dirty="0"/>
              <a:t> </a:t>
            </a:r>
            <a:r>
              <a:rPr lang="en-US" sz="5500" dirty="0" smtClean="0"/>
              <a:t>        1 </a:t>
            </a:r>
            <a:r>
              <a:rPr lang="en-US" sz="5500" dirty="0"/>
              <a:t>hour</a:t>
            </a:r>
          </a:p>
          <a:p>
            <a:pPr marL="285750" indent="0">
              <a:buNone/>
            </a:pPr>
            <a:r>
              <a:rPr lang="en-US" sz="6400" b="1" dirty="0"/>
              <a:t>3. Ethics/Confidentiality</a:t>
            </a:r>
          </a:p>
          <a:p>
            <a:pPr marL="285750" indent="0">
              <a:buNone/>
            </a:pPr>
            <a:r>
              <a:rPr lang="en-US" sz="5500" dirty="0" smtClean="0"/>
              <a:t>         2 </a:t>
            </a:r>
            <a:r>
              <a:rPr lang="en-US" sz="5500" dirty="0"/>
              <a:t>hours</a:t>
            </a:r>
          </a:p>
          <a:p>
            <a:pPr marL="285750" indent="0">
              <a:buNone/>
            </a:pPr>
            <a:r>
              <a:rPr lang="en-US" sz="6400" b="1" dirty="0"/>
              <a:t>4. Criminal Justice System/Court Procedures</a:t>
            </a:r>
          </a:p>
          <a:p>
            <a:pPr marL="285750" indent="0">
              <a:buNone/>
            </a:pPr>
            <a:r>
              <a:rPr lang="en-US" sz="5500" dirty="0" smtClean="0"/>
              <a:t>          2 </a:t>
            </a:r>
            <a:r>
              <a:rPr lang="en-US" sz="5500" dirty="0"/>
              <a:t>hours</a:t>
            </a:r>
          </a:p>
          <a:p>
            <a:pPr marL="285750" indent="0">
              <a:buNone/>
            </a:pPr>
            <a:r>
              <a:rPr lang="en-US" sz="6400" b="1" dirty="0"/>
              <a:t>5. Case Management</a:t>
            </a:r>
          </a:p>
          <a:p>
            <a:pPr marL="285750" indent="0">
              <a:buNone/>
            </a:pPr>
            <a:r>
              <a:rPr lang="en-US" sz="5500" dirty="0" smtClean="0"/>
              <a:t>         2 </a:t>
            </a:r>
            <a:r>
              <a:rPr lang="en-US" sz="5500" dirty="0"/>
              <a:t>hours</a:t>
            </a:r>
          </a:p>
          <a:p>
            <a:pPr marL="285750" indent="0">
              <a:buNone/>
            </a:pPr>
            <a:r>
              <a:rPr lang="en-US" sz="6400" b="1" dirty="0"/>
              <a:t>6. Communication</a:t>
            </a:r>
          </a:p>
          <a:p>
            <a:pPr marL="285750" indent="0">
              <a:buNone/>
            </a:pPr>
            <a:r>
              <a:rPr lang="en-US" sz="5500" dirty="0" smtClean="0"/>
              <a:t>         2 </a:t>
            </a:r>
            <a:r>
              <a:rPr lang="en-US" sz="5500" dirty="0"/>
              <a:t>hours</a:t>
            </a:r>
          </a:p>
          <a:p>
            <a:pPr marL="285750" indent="0">
              <a:buNone/>
            </a:pPr>
            <a:r>
              <a:rPr lang="en-US" sz="6400" b="1" dirty="0"/>
              <a:t>7. Specialized Training</a:t>
            </a:r>
          </a:p>
          <a:p>
            <a:pPr marL="285750" indent="0">
              <a:buNone/>
            </a:pPr>
            <a:r>
              <a:rPr lang="en-US" sz="5500" dirty="0" smtClean="0"/>
              <a:t>         3 </a:t>
            </a:r>
            <a:r>
              <a:rPr lang="en-US" sz="5500" dirty="0"/>
              <a:t>hours</a:t>
            </a:r>
          </a:p>
          <a:p>
            <a:pPr marL="0" indent="0">
              <a:buNone/>
            </a:pPr>
            <a:r>
              <a:rPr lang="en-US" sz="8000" b="1" u="sng" dirty="0" smtClean="0">
                <a:solidFill>
                  <a:schemeClr val="tx1"/>
                </a:solidFill>
              </a:rPr>
              <a:t>Continuing Education Requirements: </a:t>
            </a:r>
            <a:r>
              <a:rPr lang="en-US" sz="8000" b="1" u="sng" dirty="0" smtClean="0">
                <a:solidFill>
                  <a:srgbClr val="FF0000"/>
                </a:solidFill>
              </a:rPr>
              <a:t> </a:t>
            </a:r>
          </a:p>
          <a:p>
            <a:pPr marL="0" indent="0">
              <a:buNone/>
            </a:pPr>
            <a:r>
              <a:rPr lang="en-US" sz="5500" b="1" dirty="0">
                <a:solidFill>
                  <a:srgbClr val="FF0000"/>
                </a:solidFill>
              </a:rPr>
              <a:t>	</a:t>
            </a:r>
            <a:r>
              <a:rPr lang="en-US" sz="8000" b="1" dirty="0" smtClean="0">
                <a:solidFill>
                  <a:srgbClr val="FF0000"/>
                </a:solidFill>
              </a:rPr>
              <a:t>12 hours </a:t>
            </a:r>
            <a:r>
              <a:rPr lang="en-US" sz="8000" b="1" dirty="0" smtClean="0">
                <a:solidFill>
                  <a:schemeClr val="tx1"/>
                </a:solidFill>
              </a:rPr>
              <a:t>of training </a:t>
            </a:r>
            <a:r>
              <a:rPr lang="en-US" sz="8000" b="1" dirty="0" smtClean="0">
                <a:solidFill>
                  <a:srgbClr val="FF0000"/>
                </a:solidFill>
              </a:rPr>
              <a:t>Annually</a:t>
            </a:r>
          </a:p>
          <a:p>
            <a:pPr marL="0" indent="0">
              <a:buNone/>
            </a:pPr>
            <a:r>
              <a:rPr lang="en-US" sz="5500" dirty="0" smtClean="0"/>
              <a:t>	</a:t>
            </a:r>
            <a:endParaRPr lang="en-US" sz="5500" dirty="0"/>
          </a:p>
          <a:p>
            <a:pPr marL="0" indent="0">
              <a:buNone/>
            </a:pPr>
            <a:endParaRPr lang="en-US" dirty="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1"/>
          </p:nvPr>
        </p:nvSpPr>
        <p:spPr/>
        <p:txBody>
          <a:bodyPr/>
          <a:lstStyle/>
          <a:p>
            <a:fld id="{3DCB23C1-917F-432B-84A3-F570572A0D0D}" type="slidenum">
              <a:rPr lang="en-US" smtClean="0"/>
              <a:t>8</a:t>
            </a:fld>
            <a:endParaRPr lang="en-US" dirty="0"/>
          </a:p>
        </p:txBody>
      </p:sp>
      <p:sp>
        <p:nvSpPr>
          <p:cNvPr id="7" name="TextBox 6"/>
          <p:cNvSpPr txBox="1"/>
          <p:nvPr/>
        </p:nvSpPr>
        <p:spPr>
          <a:xfrm>
            <a:off x="4867274" y="838200"/>
            <a:ext cx="3362325"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2.  </a:t>
            </a:r>
            <a:r>
              <a:rPr lang="en-US" sz="2000" b="1" u="sng" dirty="0" smtClean="0"/>
              <a:t>NOTIFIERS</a:t>
            </a:r>
            <a:endParaRPr lang="en-US" sz="2000" b="1" u="sng" dirty="0"/>
          </a:p>
          <a:p>
            <a:endParaRPr lang="en-US" dirty="0" smtClean="0"/>
          </a:p>
          <a:p>
            <a:r>
              <a:rPr lang="en-US" dirty="0" err="1" smtClean="0"/>
              <a:t>Notifiers</a:t>
            </a:r>
            <a:r>
              <a:rPr lang="en-US" dirty="0" smtClean="0"/>
              <a:t> </a:t>
            </a:r>
            <a:r>
              <a:rPr lang="en-US" dirty="0"/>
              <a:t>work in courts and jails/detention centers and are mandated to notify crime victims about hearings and trials, and </a:t>
            </a:r>
            <a:r>
              <a:rPr lang="en-US" dirty="0" smtClean="0"/>
              <a:t>offenders’ </a:t>
            </a:r>
            <a:r>
              <a:rPr lang="en-US" dirty="0"/>
              <a:t>releases, transfers </a:t>
            </a:r>
            <a:r>
              <a:rPr lang="en-US" dirty="0" smtClean="0"/>
              <a:t>and/or </a:t>
            </a:r>
            <a:r>
              <a:rPr lang="en-US" dirty="0"/>
              <a:t>escapes.</a:t>
            </a:r>
          </a:p>
          <a:p>
            <a:endParaRPr lang="en-US" dirty="0"/>
          </a:p>
          <a:p>
            <a:r>
              <a:rPr lang="en-US" sz="2000" b="1" u="sng" dirty="0">
                <a:solidFill>
                  <a:schemeClr val="tx1"/>
                </a:solidFill>
              </a:rPr>
              <a:t>Training/ Cert. Requirements:</a:t>
            </a:r>
          </a:p>
          <a:p>
            <a:endParaRPr lang="en-US" dirty="0" smtClean="0">
              <a:solidFill>
                <a:srgbClr val="FF0000"/>
              </a:solidFill>
            </a:endParaRPr>
          </a:p>
          <a:p>
            <a:r>
              <a:rPr lang="en-US" b="1" dirty="0" smtClean="0">
                <a:solidFill>
                  <a:srgbClr val="FF0000"/>
                </a:solidFill>
              </a:rPr>
              <a:t>2 </a:t>
            </a:r>
            <a:r>
              <a:rPr lang="en-US" b="1" dirty="0">
                <a:solidFill>
                  <a:srgbClr val="FF0000"/>
                </a:solidFill>
              </a:rPr>
              <a:t>hours</a:t>
            </a:r>
            <a:r>
              <a:rPr lang="en-US" b="1" dirty="0"/>
              <a:t> </a:t>
            </a:r>
            <a:r>
              <a:rPr lang="en-US" dirty="0"/>
              <a:t>of Victims’ Rights </a:t>
            </a:r>
            <a:r>
              <a:rPr lang="en-US" dirty="0" smtClean="0"/>
              <a:t>training </a:t>
            </a:r>
            <a:r>
              <a:rPr lang="en-US" b="1" i="1" dirty="0">
                <a:solidFill>
                  <a:srgbClr val="FF0000"/>
                </a:solidFill>
              </a:rPr>
              <a:t>every other year</a:t>
            </a:r>
          </a:p>
        </p:txBody>
      </p:sp>
      <p:sp>
        <p:nvSpPr>
          <p:cNvPr id="8" name="TextBox 7"/>
          <p:cNvSpPr txBox="1"/>
          <p:nvPr/>
        </p:nvSpPr>
        <p:spPr>
          <a:xfrm>
            <a:off x="533399" y="304800"/>
            <a:ext cx="7696199" cy="430887"/>
          </a:xfrm>
          <a:prstGeom prst="rect">
            <a:avLst/>
          </a:prstGeom>
          <a:solidFill>
            <a:schemeClr val="bg1"/>
          </a:solidFill>
          <a:ln w="19050">
            <a:solidFill>
              <a:schemeClr val="tx1"/>
            </a:solidFill>
          </a:ln>
        </p:spPr>
        <p:txBody>
          <a:bodyPr wrap="square" rtlCol="0">
            <a:spAutoFit/>
          </a:bodyPr>
          <a:lstStyle/>
          <a:p>
            <a:pPr algn="ctr"/>
            <a:r>
              <a:rPr lang="en-US" sz="2200" b="1" dirty="0"/>
              <a:t>TWO TYPES OF VICTIM ASSISTANCE </a:t>
            </a:r>
            <a:r>
              <a:rPr lang="en-US" sz="2200" b="1" dirty="0" smtClean="0"/>
              <a:t>SPECIALISTS</a:t>
            </a:r>
            <a:endParaRPr lang="en-US" sz="2000" b="1" dirty="0"/>
          </a:p>
        </p:txBody>
      </p:sp>
      <p:sp>
        <p:nvSpPr>
          <p:cNvPr id="3" name="TextBox 2"/>
          <p:cNvSpPr txBox="1"/>
          <p:nvPr/>
        </p:nvSpPr>
        <p:spPr>
          <a:xfrm>
            <a:off x="4867274" y="4953000"/>
            <a:ext cx="3819526" cy="369332"/>
          </a:xfrm>
          <a:prstGeom prst="rect">
            <a:avLst/>
          </a:prstGeom>
          <a:noFill/>
        </p:spPr>
        <p:txBody>
          <a:bodyPr wrap="square" rtlCol="0">
            <a:spAutoFit/>
          </a:bodyPr>
          <a:lstStyle/>
          <a:p>
            <a:r>
              <a:rPr lang="en-US" b="1" dirty="0" smtClean="0"/>
              <a:t>SC </a:t>
            </a:r>
            <a:r>
              <a:rPr lang="en-US" b="1" dirty="0"/>
              <a:t>Code Ann. Section 16-3-1620(D</a:t>
            </a:r>
            <a:r>
              <a:rPr lang="en-US" b="1" dirty="0" smtClean="0"/>
              <a:t>)</a:t>
            </a:r>
            <a:endParaRPr lang="en-US" b="1" dirty="0"/>
          </a:p>
        </p:txBody>
      </p:sp>
    </p:spTree>
    <p:extLst>
      <p:ext uri="{BB962C8B-B14F-4D97-AF65-F5344CB8AC3E}">
        <p14:creationId xmlns:p14="http://schemas.microsoft.com/office/powerpoint/2010/main" val="38520105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DCB23C1-917F-432B-84A3-F570572A0D0D}" type="slidenum">
              <a:rPr lang="en-US" smtClean="0"/>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48" y="-11544"/>
            <a:ext cx="1811639"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7354"/>
            <a:ext cx="1317625" cy="1249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1" y="1524000"/>
            <a:ext cx="7467600" cy="4985980"/>
          </a:xfrm>
          <a:prstGeom prst="rect">
            <a:avLst/>
          </a:prstGeom>
          <a:noFill/>
        </p:spPr>
        <p:txBody>
          <a:bodyPr wrap="square" rtlCol="0">
            <a:spAutoFit/>
          </a:bodyPr>
          <a:lstStyle/>
          <a:p>
            <a:pPr marL="342900" indent="-228600"/>
            <a:r>
              <a:rPr lang="en-US" sz="2000" b="1" dirty="0" smtClean="0"/>
              <a:t>Upon </a:t>
            </a:r>
            <a:r>
              <a:rPr lang="en-US" sz="2000" b="1" dirty="0"/>
              <a:t>Commission of Crime</a:t>
            </a:r>
            <a:r>
              <a:rPr lang="en-US" sz="2000" dirty="0"/>
              <a:t>:</a:t>
            </a:r>
          </a:p>
          <a:p>
            <a:pPr marL="342900" indent="-228600"/>
            <a:endParaRPr lang="en-US" sz="2000" dirty="0" smtClean="0"/>
          </a:p>
          <a:p>
            <a:pPr marL="342900" indent="-228600"/>
            <a:r>
              <a:rPr lang="en-US" sz="2000" i="1" dirty="0" smtClean="0"/>
              <a:t>SC Code Section 16-3-1520 (A)  </a:t>
            </a:r>
            <a:r>
              <a:rPr lang="en-US" sz="2000" i="1" dirty="0" smtClean="0">
                <a:solidFill>
                  <a:srgbClr val="FF0000"/>
                </a:solidFill>
              </a:rPr>
              <a:t>LAW ENFORCEMENT (LE)</a:t>
            </a:r>
          </a:p>
          <a:p>
            <a:pPr marL="342900" lvl="1" indent="-228600"/>
            <a:r>
              <a:rPr lang="en-US" sz="2000" dirty="0" smtClean="0"/>
              <a:t>MUST </a:t>
            </a:r>
            <a:r>
              <a:rPr lang="en-US" sz="2000" dirty="0"/>
              <a:t>provide a free copy of the incident report to the victim and a </a:t>
            </a:r>
            <a:r>
              <a:rPr lang="en-US" sz="2000" u="sng" dirty="0"/>
              <a:t>victim’s rights </a:t>
            </a:r>
            <a:r>
              <a:rPr lang="en-US" sz="2000" u="sng" dirty="0" smtClean="0"/>
              <a:t>document </a:t>
            </a:r>
            <a:r>
              <a:rPr lang="en-US" sz="2000" dirty="0" smtClean="0"/>
              <a:t>which</a:t>
            </a:r>
          </a:p>
          <a:p>
            <a:pPr marL="342900" lvl="1" indent="-228600"/>
            <a:endParaRPr lang="en-US" sz="2000" dirty="0" smtClean="0"/>
          </a:p>
          <a:p>
            <a:pPr marL="571500" lvl="1" indent="-457200">
              <a:buFont typeface="+mj-lt"/>
              <a:buAutoNum type="arabicPeriod"/>
            </a:pPr>
            <a:r>
              <a:rPr lang="en-US" sz="2000" dirty="0" smtClean="0"/>
              <a:t>D</a:t>
            </a:r>
            <a:r>
              <a:rPr lang="en-US" altLang="en-US" sz="2000" dirty="0" smtClean="0"/>
              <a:t>escribes </a:t>
            </a:r>
            <a:r>
              <a:rPr lang="en-US" altLang="en-US" sz="2000" dirty="0"/>
              <a:t>a victim's constitutional </a:t>
            </a:r>
            <a:r>
              <a:rPr lang="en-US" altLang="en-US" sz="2000" dirty="0" smtClean="0"/>
              <a:t>rights</a:t>
            </a:r>
          </a:p>
          <a:p>
            <a:pPr marL="342900" lvl="1" indent="-228600">
              <a:buFont typeface="+mj-lt"/>
              <a:buAutoNum type="arabicPeriod"/>
            </a:pPr>
            <a:endParaRPr lang="en-US" altLang="en-US" sz="1000" dirty="0"/>
          </a:p>
          <a:p>
            <a:pPr marL="571500" lvl="1" indent="-457200">
              <a:buFont typeface="+mj-lt"/>
              <a:buAutoNum type="arabicPeriod"/>
            </a:pPr>
            <a:r>
              <a:rPr lang="en-US" altLang="en-US" sz="2000" dirty="0"/>
              <a:t>Describes responsibilities of victims to exercise their </a:t>
            </a:r>
            <a:r>
              <a:rPr lang="en-US" altLang="en-US" sz="2000" dirty="0" smtClean="0"/>
              <a:t>rights</a:t>
            </a:r>
          </a:p>
          <a:p>
            <a:pPr marL="342900" lvl="1" indent="-228600">
              <a:buFont typeface="+mj-lt"/>
              <a:buAutoNum type="arabicPeriod"/>
            </a:pPr>
            <a:endParaRPr lang="en-US" altLang="en-US" sz="1000" dirty="0"/>
          </a:p>
          <a:p>
            <a:pPr marL="571500" lvl="1" indent="-457200">
              <a:buFont typeface="+mj-lt"/>
              <a:buAutoNum type="arabicPeriod"/>
            </a:pPr>
            <a:r>
              <a:rPr lang="en-US" altLang="en-US" sz="2000" dirty="0" smtClean="0"/>
              <a:t>Lists </a:t>
            </a:r>
            <a:r>
              <a:rPr lang="en-US" altLang="en-US" sz="2000" dirty="0"/>
              <a:t>local victim assistance and social service providers</a:t>
            </a:r>
          </a:p>
          <a:p>
            <a:pPr marL="342900" lvl="1" indent="-228600">
              <a:buFont typeface="+mj-lt"/>
              <a:buAutoNum type="arabicPeriod"/>
            </a:pPr>
            <a:endParaRPr lang="en-US" altLang="en-US" sz="1000" dirty="0"/>
          </a:p>
          <a:p>
            <a:pPr marL="571500" lvl="1" indent="-457200">
              <a:buFont typeface="+mj-lt"/>
              <a:buAutoNum type="arabicPeriod"/>
            </a:pPr>
            <a:r>
              <a:rPr lang="en-US" altLang="en-US" sz="2000" dirty="0" smtClean="0"/>
              <a:t>Provides </a:t>
            </a:r>
            <a:r>
              <a:rPr lang="en-US" altLang="en-US" sz="2000" dirty="0"/>
              <a:t>information on eligibility and application </a:t>
            </a:r>
            <a:r>
              <a:rPr lang="en-US" altLang="en-US" sz="2000" dirty="0" smtClean="0"/>
              <a:t>victims compensation </a:t>
            </a:r>
            <a:r>
              <a:rPr lang="en-US" altLang="en-US" sz="2000" dirty="0"/>
              <a:t>benefits</a:t>
            </a:r>
          </a:p>
          <a:p>
            <a:pPr marL="342900" lvl="1" indent="-228600">
              <a:buFont typeface="+mj-lt"/>
              <a:buAutoNum type="arabicPeriod"/>
            </a:pPr>
            <a:endParaRPr lang="en-US" altLang="en-US" sz="1000" dirty="0"/>
          </a:p>
          <a:p>
            <a:pPr marL="571500" lvl="1" indent="-457200">
              <a:buFont typeface="+mj-lt"/>
              <a:buAutoNum type="arabicPeriod"/>
            </a:pPr>
            <a:r>
              <a:rPr lang="en-US" altLang="en-US" sz="2000" dirty="0" smtClean="0"/>
              <a:t>Provides </a:t>
            </a:r>
            <a:r>
              <a:rPr lang="en-US" altLang="en-US" sz="2000" dirty="0"/>
              <a:t>information about rights of victims and witnesses who </a:t>
            </a:r>
            <a:r>
              <a:rPr lang="en-US" altLang="en-US" sz="2000" dirty="0" smtClean="0"/>
              <a:t>are </a:t>
            </a:r>
            <a:r>
              <a:rPr lang="en-US" altLang="en-US" sz="2000" dirty="0"/>
              <a:t>harassed or threatened</a:t>
            </a:r>
          </a:p>
          <a:p>
            <a:pPr marL="114300" lvl="0" eaLnBrk="0" fontAlgn="base" hangingPunct="0">
              <a:spcBef>
                <a:spcPct val="0"/>
              </a:spcBef>
              <a:spcAft>
                <a:spcPct val="0"/>
              </a:spcAft>
              <a:buFontTx/>
              <a:buChar char="•"/>
            </a:pPr>
            <a:endParaRPr lang="en-US" sz="1000" dirty="0"/>
          </a:p>
        </p:txBody>
      </p:sp>
      <p:sp>
        <p:nvSpPr>
          <p:cNvPr id="6" name="TextBox 5"/>
          <p:cNvSpPr txBox="1"/>
          <p:nvPr/>
        </p:nvSpPr>
        <p:spPr>
          <a:xfrm>
            <a:off x="2066923" y="712113"/>
            <a:ext cx="4943475" cy="461665"/>
          </a:xfrm>
          <a:prstGeom prst="rect">
            <a:avLst/>
          </a:prstGeom>
          <a:solidFill>
            <a:schemeClr val="tx1"/>
          </a:solidFill>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Law Enforcement’s Duties to Victims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2488371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2640</TotalTime>
  <Words>2690</Words>
  <Application>Microsoft Office PowerPoint</Application>
  <PresentationFormat>On-screen Show (4:3)</PresentationFormat>
  <Paragraphs>464</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Composite</vt:lpstr>
      <vt:lpstr>Law Enforcement  Victim Service Providers</vt:lpstr>
      <vt:lpstr>PowerPoint Presentation</vt:lpstr>
      <vt:lpstr>Who is not a crime victim?</vt:lpstr>
      <vt:lpstr>PowerPoint Presentation</vt:lpstr>
      <vt:lpstr>PowerPoint Presentation</vt:lpstr>
      <vt:lpstr>Victim Service Provider (VSP)</vt:lpstr>
      <vt:lpstr>Victim Service Providers Training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Postage, copying and printing cost for programs as relating to notification services and correspondence relating to direct victim services as carried out by the Victim Service Provider    9. Brochures for crime victims describing the crime victim services available through the entities and contact information. Reference materials.   10. Telephone charges relating directly to crime victim services;    11. Pager, cell phone expenses for personnel providing direct crime victim services;    12. Volunteer personnel and training expenses directly providing services to crime victims;    13. Office supplies for personnel directly involved in providing services for crime victims;    14. Camera, film, video tape, VCR recording equipment to support evidence documentation for domestic violence and sexual assault cases and viewing of educational materials for victims;    15. Recording or translation services directly related to crime victim services;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dc:creator>
  <cp:lastModifiedBy>Veronica Kunz</cp:lastModifiedBy>
  <cp:revision>215</cp:revision>
  <dcterms:created xsi:type="dcterms:W3CDTF">2014-08-29T14:06:05Z</dcterms:created>
  <dcterms:modified xsi:type="dcterms:W3CDTF">2020-12-10T14:22:40Z</dcterms:modified>
</cp:coreProperties>
</file>